
<file path=[Content_Types].xml><?xml version="1.0" encoding="utf-8"?>
<Types xmlns="http://schemas.openxmlformats.org/package/2006/content-types">
  <Override PartName="/ppt/slideMasters/slideMaster6.xml" ContentType="application/vnd.openxmlformats-officedocument.presentationml.slideMaster+xml"/>
  <Override PartName="/ppt/slideLayouts/slideLayout8.xml" ContentType="application/vnd.openxmlformats-officedocument.presentationml.slideLayout+xml"/>
  <Override PartName="/ppt/diagrams/colors2.xml" ContentType="application/vnd.openxmlformats-officedocument.drawingml.diagramColors+xml"/>
  <Default Extension="bin" ContentType="application/vnd.openxmlformats-officedocument.presentationml.printerSettings"/>
  <Override PartName="/ppt/slideLayouts/slideLayout6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4.xml" ContentType="application/vnd.openxmlformats-officedocument.presentationml.slideLayout+xml"/>
  <Default Extension="wmf" ContentType="image/x-wmf"/>
  <Override PartName="/ppt/slideLayouts/slideLayout6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78.xml" ContentType="application/vnd.openxmlformats-officedocument.presentationml.slideLayout+xml"/>
  <Override PartName="/ppt/diagrams/drawing3.xml" ContentType="application/vnd.ms-office.drawingml.diagramDrawing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Layouts/slideLayout64.xml" ContentType="application/vnd.openxmlformats-officedocument.presentationml.slide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quickStyle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1.xml" ContentType="application/vnd.openxmlformats-officedocument.presentationml.slide+xml"/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6.xml" ContentType="application/vnd.openxmlformats-officedocument.presentationml.slideLayout+xml"/>
  <Default Extension="gif" ContentType="image/gif"/>
  <Override PartName="/ppt/slideLayouts/slideLayout1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colors3.xml" ContentType="application/vnd.openxmlformats-officedocument.drawingml.diagramColors+xml"/>
  <Override PartName="/ppt/slideLayouts/slideLayout21.xml" ContentType="application/vnd.openxmlformats-officedocument.presentationml.slideLayout+xml"/>
  <Override PartName="/ppt/slideLayouts/slideLayout4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Override1.xml" ContentType="application/vnd.openxmlformats-officedocument.themeOverride+xml"/>
  <Override PartName="/ppt/diagrams/layout2.xml" ContentType="application/vnd.openxmlformats-officedocument.drawingml.diagramLayout+xml"/>
  <Override PartName="/docProps/core.xml" ContentType="application/vnd.openxmlformats-package.core-properties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Default Extension="jpeg" ContentType="image/jpeg"/>
  <Override PartName="/ppt/diagrams/quickStyle2.xml" ContentType="application/vnd.openxmlformats-officedocument.drawingml.diagramStyle+xml"/>
  <Override PartName="/ppt/slides/slide8.xml" ContentType="application/vnd.openxmlformats-officedocument.presentationml.slide+xml"/>
  <Override PartName="/ppt/slideMasters/slideMaster4.xml" ContentType="application/vnd.openxmlformats-officedocument.presentationml.slideMaster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Default Extension="rels" ContentType="application/vnd.openxmlformats-package.relationships+xml"/>
  <Override PartName="/ppt/slides/slide1.xml" ContentType="application/vnd.openxmlformats-officedocument.presentationml.slide+xml"/>
  <Default Extension="xlsx" ContentType="application/vnd.openxmlformats-officedocument.spreadsheetml.sheet"/>
  <Override PartName="/ppt/slideLayouts/slideLayout2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6.xml" ContentType="application/vnd.openxmlformats-officedocument.presentationml.slideLayout+xml"/>
  <Override PartName="/ppt/diagrams/drawing1.xml" ContentType="application/vnd.ms-office.drawingml.diagramDrawing+xml"/>
  <Override PartName="/ppt/slideLayouts/slideLayout6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slides/slide9.xml" ContentType="application/vnd.openxmlformats-officedocument.presentationml.slide+xml"/>
  <Override PartName="/ppt/slideMasters/slideMaster5.xml" ContentType="application/vnd.openxmlformats-officedocument.presentationml.slideMaster+xml"/>
  <Default Extension="xml" ContentType="application/xml"/>
  <Override PartName="/ppt/tableStyles.xml" ContentType="application/vnd.openxmlformats-officedocument.presentationml.tableStyles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8.xml" ContentType="application/vnd.openxmlformats-officedocument.presentationml.slideLayout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slideLayouts/slideLayout1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Layouts/slideLayout2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drawing2.xml" ContentType="application/vnd.ms-office.drawingml.diagramDrawing+xml"/>
  <Override PartName="/ppt/slideLayouts/slideLayout63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70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  <p:sldMasterId id="2147483673" r:id="rId2"/>
    <p:sldMasterId id="2147483702" r:id="rId3"/>
    <p:sldMasterId id="2147483715" r:id="rId4"/>
    <p:sldMasterId id="2147483743" r:id="rId5"/>
    <p:sldMasterId id="2147483757" r:id="rId6"/>
  </p:sldMasterIdLst>
  <p:notesMasterIdLst>
    <p:notesMasterId r:id="rId18"/>
  </p:notesMasterIdLst>
  <p:sldIdLst>
    <p:sldId id="278" r:id="rId7"/>
    <p:sldId id="257" r:id="rId8"/>
    <p:sldId id="285" r:id="rId9"/>
    <p:sldId id="281" r:id="rId10"/>
    <p:sldId id="262" r:id="rId11"/>
    <p:sldId id="282" r:id="rId12"/>
    <p:sldId id="283" r:id="rId13"/>
    <p:sldId id="267" r:id="rId14"/>
    <p:sldId id="286" r:id="rId15"/>
    <p:sldId id="291" r:id="rId16"/>
    <p:sldId id="273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10082"/>
    <a:srgbClr val="6600CC"/>
    <a:srgbClr val="003399"/>
    <a:srgbClr val="00CC00"/>
    <a:srgbClr val="B90E18"/>
    <a:srgbClr val="6666FF"/>
    <a:srgbClr val="3399FF"/>
    <a:srgbClr val="6699FF"/>
    <a:srgbClr val="33CCFF"/>
    <a:srgbClr val="990099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6212945808245"/>
          <c:y val="0.0388582677165354"/>
          <c:w val="0.66300505635325"/>
          <c:h val="0.90168687664042"/>
        </c:manualLayout>
      </c:layout>
      <c:pieChart>
        <c:varyColors val="1"/>
        <c:ser>
          <c:idx val="1"/>
          <c:order val="0"/>
          <c:tx>
            <c:strRef>
              <c:f>'datos perso Ligui'!$AN$102</c:f>
              <c:strCache>
                <c:ptCount val="1"/>
                <c:pt idx="0">
                  <c:v>porcentaje</c:v>
                </c:pt>
              </c:strCache>
            </c:strRef>
          </c:tx>
          <c:explosion val="25"/>
          <c:dPt>
            <c:idx val="0"/>
            <c:explosion val="11"/>
          </c:dPt>
          <c:dPt>
            <c:idx val="1"/>
            <c:explosion val="10"/>
          </c:dPt>
          <c:dPt>
            <c:idx val="2"/>
            <c:explosion val="10"/>
          </c:dPt>
          <c:dPt>
            <c:idx val="3"/>
            <c:explosion val="11"/>
          </c:dPt>
          <c:dPt>
            <c:idx val="4"/>
            <c:explosion val="12"/>
          </c:dPt>
          <c:dLbls>
            <c:dLbl>
              <c:idx val="0"/>
              <c:layout>
                <c:manualLayout>
                  <c:x val="-0.0588235294117649"/>
                  <c:y val="-0.0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Fishermen</a:t>
                    </a:r>
                    <a:r>
                      <a:rPr lang="en-US" dirty="0"/>
                      <a:t>
34%</a:t>
                    </a:r>
                  </a:p>
                </c:rich>
              </c:tx>
              <c:dLblPos val="outEnd"/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err="1" smtClean="0"/>
                      <a:t>Roadworks</a:t>
                    </a:r>
                    <a:r>
                      <a:rPr lang="en-US" dirty="0"/>
                      <a:t>
6%</a:t>
                    </a:r>
                  </a:p>
                </c:rich>
              </c:tx>
              <c:dLblPos val="outEnd"/>
              <c:showCatName val="1"/>
              <c:showPercent val="1"/>
            </c:dLbl>
            <c:dLbl>
              <c:idx val="2"/>
              <c:layout>
                <c:manualLayout>
                  <c:x val="-0.1215479774587"/>
                  <c:y val="-0.020912860892388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Public service </a:t>
                    </a:r>
                    <a:r>
                      <a:rPr lang="en-US" dirty="0"/>
                      <a:t>
25%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0.00704225352112679"/>
                  <c:y val="0.003771274292796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Retired</a:t>
                    </a:r>
                    <a:r>
                      <a:rPr lang="en-US" dirty="0"/>
                      <a:t>
13%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Other</a:t>
                    </a:r>
                    <a:r>
                      <a:rPr lang="en-US" dirty="0"/>
                      <a:t>
22%</a:t>
                    </a:r>
                  </a:p>
                </c:rich>
              </c:tx>
              <c:dLblPos val="outEnd"/>
              <c:showCatName val="1"/>
              <c:showPercent val="1"/>
            </c:dLbl>
            <c:txPr>
              <a:bodyPr/>
              <a:lstStyle/>
              <a:p>
                <a:pPr>
                  <a:defRPr lang="es-MX" sz="14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outEnd"/>
            <c:showCatName val="1"/>
            <c:showPercent val="1"/>
          </c:dLbls>
          <c:cat>
            <c:strRef>
              <c:f>'datos perso Ligui'!$AL$103:$AL$107</c:f>
              <c:strCache>
                <c:ptCount val="5"/>
                <c:pt idx="0">
                  <c:v>pescador</c:v>
                </c:pt>
                <c:pt idx="1">
                  <c:v>obras</c:v>
                </c:pt>
                <c:pt idx="2">
                  <c:v>función pública</c:v>
                </c:pt>
                <c:pt idx="3">
                  <c:v>jubilados</c:v>
                </c:pt>
                <c:pt idx="4">
                  <c:v>otro</c:v>
                </c:pt>
              </c:strCache>
            </c:strRef>
          </c:cat>
          <c:val>
            <c:numRef>
              <c:f>'datos perso Ligui'!$AN$103:$AN$107</c:f>
              <c:numCache>
                <c:formatCode>0.00%</c:formatCode>
                <c:ptCount val="5"/>
                <c:pt idx="0">
                  <c:v>0.34375</c:v>
                </c:pt>
                <c:pt idx="1">
                  <c:v>0.0625</c:v>
                </c:pt>
                <c:pt idx="2">
                  <c:v>0.25</c:v>
                </c:pt>
                <c:pt idx="3">
                  <c:v>0.125</c:v>
                </c:pt>
                <c:pt idx="4">
                  <c:v>0.21875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9DEF53-4301-47D1-95A2-CF8A85F5AF04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C505A3E-ED5A-4F77-A37F-CED0290BAF89}">
      <dgm:prSet phldrT="[Texte]"/>
      <dgm:spPr>
        <a:xfrm>
          <a:off x="4018" y="0"/>
          <a:ext cx="3513832" cy="729532"/>
        </a:xfrm>
        <a:solidFill>
          <a:sysClr val="windowText" lastClr="000000">
            <a:lumMod val="75000"/>
            <a:lumOff val="25000"/>
          </a:sys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5E0453B-96F7-4298-A5B2-467C75C3346D}" type="parTrans" cxnId="{1E80FDD9-A2C6-4A2E-8358-466D3F0E3A4E}">
      <dgm:prSet/>
      <dgm:spPr/>
      <dgm:t>
        <a:bodyPr/>
        <a:lstStyle/>
        <a:p>
          <a:endParaRPr lang="es-MX"/>
        </a:p>
      </dgm:t>
    </dgm:pt>
    <dgm:pt modelId="{60EB7862-691A-4474-AE81-A721CDE8512B}" type="sibTrans" cxnId="{1E80FDD9-A2C6-4A2E-8358-466D3F0E3A4E}">
      <dgm:prSet/>
      <dgm:spPr/>
      <dgm:t>
        <a:bodyPr/>
        <a:lstStyle/>
        <a:p>
          <a:endParaRPr lang="es-MX"/>
        </a:p>
      </dgm:t>
    </dgm:pt>
    <dgm:pt modelId="{765393A3-2A1A-4345-8E77-4A1F35A98516}">
      <dgm:prSet phldrT="[Texte]" custT="1"/>
      <dgm:spPr>
        <a:xfrm>
          <a:off x="2815083" y="0"/>
          <a:ext cx="3513832" cy="729532"/>
        </a:xfr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100" noProof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RESULTS</a:t>
          </a:r>
          <a:endParaRPr lang="en-US" sz="21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9A3942F-7100-484F-8205-C565CDF62913}" type="parTrans" cxnId="{8B07841D-2F8A-413C-A170-5EB7F3D17E29}">
      <dgm:prSet/>
      <dgm:spPr/>
      <dgm:t>
        <a:bodyPr/>
        <a:lstStyle/>
        <a:p>
          <a:endParaRPr lang="es-MX"/>
        </a:p>
      </dgm:t>
    </dgm:pt>
    <dgm:pt modelId="{45262C33-DE8E-47A6-97C8-DDBF789B9E1D}" type="sibTrans" cxnId="{8B07841D-2F8A-413C-A170-5EB7F3D17E29}">
      <dgm:prSet/>
      <dgm:spPr/>
      <dgm:t>
        <a:bodyPr/>
        <a:lstStyle/>
        <a:p>
          <a:endParaRPr lang="es-MX"/>
        </a:p>
      </dgm:t>
    </dgm:pt>
    <dgm:pt modelId="{50DD648E-ACEE-4816-AC22-EE966A473068}">
      <dgm:prSet phldrT="[Texte]"/>
      <dgm:spPr>
        <a:xfrm>
          <a:off x="5626149" y="0"/>
          <a:ext cx="3513832" cy="729532"/>
        </a:xfrm>
        <a:noFill/>
        <a:ln w="25400" cap="flat" cmpd="sng" algn="ctr">
          <a:noFill/>
          <a:prstDash val="solid"/>
        </a:ln>
        <a:effectLst/>
      </dgm:spPr>
      <dgm:t>
        <a:bodyPr/>
        <a:lstStyle/>
        <a:p>
          <a:endParaRPr lang="es-MX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02E90B2-18F7-4AE5-B8FC-629F22D90B48}" type="parTrans" cxnId="{72BEB0D1-EBA8-4BC7-A148-8545AB0F7496}">
      <dgm:prSet/>
      <dgm:spPr/>
      <dgm:t>
        <a:bodyPr/>
        <a:lstStyle/>
        <a:p>
          <a:endParaRPr lang="es-MX"/>
        </a:p>
      </dgm:t>
    </dgm:pt>
    <dgm:pt modelId="{F4C598E5-8F88-4319-8167-44DAD1067E12}" type="sibTrans" cxnId="{72BEB0D1-EBA8-4BC7-A148-8545AB0F7496}">
      <dgm:prSet/>
      <dgm:spPr/>
      <dgm:t>
        <a:bodyPr/>
        <a:lstStyle/>
        <a:p>
          <a:endParaRPr lang="es-MX"/>
        </a:p>
      </dgm:t>
    </dgm:pt>
    <dgm:pt modelId="{88475066-F1DD-4011-808E-8F9D6D69FCC1}" type="pres">
      <dgm:prSet presAssocID="{F29DEF53-4301-47D1-95A2-CF8A85F5AF04}" presName="Name0" presStyleCnt="0">
        <dgm:presLayoutVars>
          <dgm:dir/>
          <dgm:resizeHandles val="exact"/>
        </dgm:presLayoutVars>
      </dgm:prSet>
      <dgm:spPr/>
    </dgm:pt>
    <dgm:pt modelId="{0BF3C9A1-2A5A-40C7-B136-BFC805E0B53E}" type="pres">
      <dgm:prSet presAssocID="{3C505A3E-ED5A-4F77-A37F-CED0290BAF89}" presName="parTxOnly" presStyleLbl="node1" presStyleIdx="0" presStyleCnt="3" custLinFactY="-400000" custLinFactNeighborX="-572" custLinFactNeighborY="-435234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s-MX"/>
        </a:p>
      </dgm:t>
    </dgm:pt>
    <dgm:pt modelId="{64D7C39A-7654-437F-9938-005E4CB0F0D7}" type="pres">
      <dgm:prSet presAssocID="{60EB7862-691A-4474-AE81-A721CDE8512B}" presName="parSpace" presStyleCnt="0"/>
      <dgm:spPr/>
    </dgm:pt>
    <dgm:pt modelId="{A8B309BF-0494-461B-B594-DD61A4E45084}" type="pres">
      <dgm:prSet presAssocID="{765393A3-2A1A-4345-8E77-4A1F35A98516}" presName="parTxOnly" presStyleLbl="node1" presStyleIdx="1" presStyleCnt="3" custLinFactX="1809" custLinFactNeighborX="100000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s-MX"/>
        </a:p>
      </dgm:t>
    </dgm:pt>
    <dgm:pt modelId="{671507FF-420B-42AB-ABC6-194FDA535588}" type="pres">
      <dgm:prSet presAssocID="{45262C33-DE8E-47A6-97C8-DDBF789B9E1D}" presName="parSpace" presStyleCnt="0"/>
      <dgm:spPr/>
    </dgm:pt>
    <dgm:pt modelId="{10853E0F-2E44-4DC7-A134-DC5E63EF6F18}" type="pres">
      <dgm:prSet presAssocID="{50DD648E-ACEE-4816-AC22-EE966A473068}" presName="parTxOnly" presStyleLbl="node1" presStyleIdx="2" presStyleCnt="3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s-MX"/>
        </a:p>
      </dgm:t>
    </dgm:pt>
  </dgm:ptLst>
  <dgm:cxnLst>
    <dgm:cxn modelId="{50C23ED1-170E-4700-861E-AE2FF6E89800}" type="presOf" srcId="{50DD648E-ACEE-4816-AC22-EE966A473068}" destId="{10853E0F-2E44-4DC7-A134-DC5E63EF6F18}" srcOrd="0" destOrd="0" presId="urn:microsoft.com/office/officeart/2005/8/layout/hChevron3"/>
    <dgm:cxn modelId="{2075625D-83DF-45E2-8D30-D6411CEF9BA2}" type="presOf" srcId="{3C505A3E-ED5A-4F77-A37F-CED0290BAF89}" destId="{0BF3C9A1-2A5A-40C7-B136-BFC805E0B53E}" srcOrd="0" destOrd="0" presId="urn:microsoft.com/office/officeart/2005/8/layout/hChevron3"/>
    <dgm:cxn modelId="{72BEB0D1-EBA8-4BC7-A148-8545AB0F7496}" srcId="{F29DEF53-4301-47D1-95A2-CF8A85F5AF04}" destId="{50DD648E-ACEE-4816-AC22-EE966A473068}" srcOrd="2" destOrd="0" parTransId="{A02E90B2-18F7-4AE5-B8FC-629F22D90B48}" sibTransId="{F4C598E5-8F88-4319-8167-44DAD1067E12}"/>
    <dgm:cxn modelId="{8B07841D-2F8A-413C-A170-5EB7F3D17E29}" srcId="{F29DEF53-4301-47D1-95A2-CF8A85F5AF04}" destId="{765393A3-2A1A-4345-8E77-4A1F35A98516}" srcOrd="1" destOrd="0" parTransId="{19A3942F-7100-484F-8205-C565CDF62913}" sibTransId="{45262C33-DE8E-47A6-97C8-DDBF789B9E1D}"/>
    <dgm:cxn modelId="{FD0296C1-7CD6-41CF-9D8A-24D05ACF0EA3}" type="presOf" srcId="{F29DEF53-4301-47D1-95A2-CF8A85F5AF04}" destId="{88475066-F1DD-4011-808E-8F9D6D69FCC1}" srcOrd="0" destOrd="0" presId="urn:microsoft.com/office/officeart/2005/8/layout/hChevron3"/>
    <dgm:cxn modelId="{C014C489-F228-4E19-AD9D-4CE69E0B2314}" type="presOf" srcId="{765393A3-2A1A-4345-8E77-4A1F35A98516}" destId="{A8B309BF-0494-461B-B594-DD61A4E45084}" srcOrd="0" destOrd="0" presId="urn:microsoft.com/office/officeart/2005/8/layout/hChevron3"/>
    <dgm:cxn modelId="{1E80FDD9-A2C6-4A2E-8358-466D3F0E3A4E}" srcId="{F29DEF53-4301-47D1-95A2-CF8A85F5AF04}" destId="{3C505A3E-ED5A-4F77-A37F-CED0290BAF89}" srcOrd="0" destOrd="0" parTransId="{45E0453B-96F7-4298-A5B2-467C75C3346D}" sibTransId="{60EB7862-691A-4474-AE81-A721CDE8512B}"/>
    <dgm:cxn modelId="{8E3B333D-ACA9-4A47-8366-1D1BFA32DAEF}" type="presParOf" srcId="{88475066-F1DD-4011-808E-8F9D6D69FCC1}" destId="{0BF3C9A1-2A5A-40C7-B136-BFC805E0B53E}" srcOrd="0" destOrd="0" presId="urn:microsoft.com/office/officeart/2005/8/layout/hChevron3"/>
    <dgm:cxn modelId="{DE2BB15D-C796-4513-A2DA-624DFBB289A3}" type="presParOf" srcId="{88475066-F1DD-4011-808E-8F9D6D69FCC1}" destId="{64D7C39A-7654-437F-9938-005E4CB0F0D7}" srcOrd="1" destOrd="0" presId="urn:microsoft.com/office/officeart/2005/8/layout/hChevron3"/>
    <dgm:cxn modelId="{095A030E-3561-4F98-8E4D-31782A1A3786}" type="presParOf" srcId="{88475066-F1DD-4011-808E-8F9D6D69FCC1}" destId="{A8B309BF-0494-461B-B594-DD61A4E45084}" srcOrd="2" destOrd="0" presId="urn:microsoft.com/office/officeart/2005/8/layout/hChevron3"/>
    <dgm:cxn modelId="{F1AA7637-7A60-4AA2-9EAB-3D1898D9E064}" type="presParOf" srcId="{88475066-F1DD-4011-808E-8F9D6D69FCC1}" destId="{671507FF-420B-42AB-ABC6-194FDA535588}" srcOrd="3" destOrd="0" presId="urn:microsoft.com/office/officeart/2005/8/layout/hChevron3"/>
    <dgm:cxn modelId="{C6246EE5-F6AF-4598-BB94-B88E0D788539}" type="presParOf" srcId="{88475066-F1DD-4011-808E-8F9D6D69FCC1}" destId="{10853E0F-2E44-4DC7-A134-DC5E63EF6F18}" srcOrd="4" destOrd="0" presId="urn:microsoft.com/office/officeart/2005/8/layout/hChevron3"/>
  </dgm:cxnLst>
  <dgm:bg/>
  <dgm:whole/>
  <dgm:extLst>
    <a:ext uri="http://schemas.microsoft.com/office/drawing/2008/diagram">
      <dsp:dataModelExt xmlns="" xmlns:dgm="http://schemas.openxmlformats.org/drawingml/2006/diagram" xmlns:a="http://schemas.openxmlformats.org/drawingml/2006/main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9DEF53-4301-47D1-95A2-CF8A85F5AF04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C505A3E-ED5A-4F77-A37F-CED0290BAF89}">
      <dgm:prSet phldrT="[Texte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n-US" noProof="0"/>
        </a:p>
      </dgm:t>
    </dgm:pt>
    <dgm:pt modelId="{45E0453B-96F7-4298-A5B2-467C75C3346D}" type="parTrans" cxnId="{1E80FDD9-A2C6-4A2E-8358-466D3F0E3A4E}">
      <dgm:prSet/>
      <dgm:spPr/>
      <dgm:t>
        <a:bodyPr/>
        <a:lstStyle/>
        <a:p>
          <a:endParaRPr lang="en-US" noProof="0"/>
        </a:p>
      </dgm:t>
    </dgm:pt>
    <dgm:pt modelId="{60EB7862-691A-4474-AE81-A721CDE8512B}" type="sibTrans" cxnId="{1E80FDD9-A2C6-4A2E-8358-466D3F0E3A4E}">
      <dgm:prSet/>
      <dgm:spPr/>
      <dgm:t>
        <a:bodyPr/>
        <a:lstStyle/>
        <a:p>
          <a:endParaRPr lang="en-US" noProof="0"/>
        </a:p>
      </dgm:t>
    </dgm:pt>
    <dgm:pt modelId="{765393A3-2A1A-4345-8E77-4A1F35A98516}">
      <dgm:prSet phldrT="[Texte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100" noProof="0" dirty="0" smtClean="0"/>
            <a:t>results</a:t>
          </a:r>
          <a:endParaRPr lang="en-US" sz="2100" noProof="0" dirty="0"/>
        </a:p>
      </dgm:t>
    </dgm:pt>
    <dgm:pt modelId="{19A3942F-7100-484F-8205-C565CDF62913}" type="parTrans" cxnId="{8B07841D-2F8A-413C-A170-5EB7F3D17E29}">
      <dgm:prSet/>
      <dgm:spPr/>
      <dgm:t>
        <a:bodyPr/>
        <a:lstStyle/>
        <a:p>
          <a:endParaRPr lang="en-US" noProof="0"/>
        </a:p>
      </dgm:t>
    </dgm:pt>
    <dgm:pt modelId="{45262C33-DE8E-47A6-97C8-DDBF789B9E1D}" type="sibTrans" cxnId="{8B07841D-2F8A-413C-A170-5EB7F3D17E29}">
      <dgm:prSet/>
      <dgm:spPr/>
      <dgm:t>
        <a:bodyPr/>
        <a:lstStyle/>
        <a:p>
          <a:endParaRPr lang="en-US" noProof="0"/>
        </a:p>
      </dgm:t>
    </dgm:pt>
    <dgm:pt modelId="{50DD648E-ACEE-4816-AC22-EE966A473068}">
      <dgm:prSet phldrT="[Texte]"/>
      <dgm:spPr>
        <a:noFill/>
        <a:ln>
          <a:noFill/>
        </a:ln>
      </dgm:spPr>
      <dgm:t>
        <a:bodyPr/>
        <a:lstStyle/>
        <a:p>
          <a:endParaRPr lang="en-US" noProof="0"/>
        </a:p>
      </dgm:t>
    </dgm:pt>
    <dgm:pt modelId="{A02E90B2-18F7-4AE5-B8FC-629F22D90B48}" type="parTrans" cxnId="{72BEB0D1-EBA8-4BC7-A148-8545AB0F7496}">
      <dgm:prSet/>
      <dgm:spPr/>
      <dgm:t>
        <a:bodyPr/>
        <a:lstStyle/>
        <a:p>
          <a:endParaRPr lang="en-US" noProof="0"/>
        </a:p>
      </dgm:t>
    </dgm:pt>
    <dgm:pt modelId="{F4C598E5-8F88-4319-8167-44DAD1067E12}" type="sibTrans" cxnId="{72BEB0D1-EBA8-4BC7-A148-8545AB0F7496}">
      <dgm:prSet/>
      <dgm:spPr/>
      <dgm:t>
        <a:bodyPr/>
        <a:lstStyle/>
        <a:p>
          <a:endParaRPr lang="en-US" noProof="0"/>
        </a:p>
      </dgm:t>
    </dgm:pt>
    <dgm:pt modelId="{88475066-F1DD-4011-808E-8F9D6D69FCC1}" type="pres">
      <dgm:prSet presAssocID="{F29DEF53-4301-47D1-95A2-CF8A85F5AF04}" presName="Name0" presStyleCnt="0">
        <dgm:presLayoutVars>
          <dgm:dir/>
          <dgm:resizeHandles val="exact"/>
        </dgm:presLayoutVars>
      </dgm:prSet>
      <dgm:spPr/>
    </dgm:pt>
    <dgm:pt modelId="{0BF3C9A1-2A5A-40C7-B136-BFC805E0B53E}" type="pres">
      <dgm:prSet presAssocID="{3C505A3E-ED5A-4F77-A37F-CED0290BAF89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4D7C39A-7654-437F-9938-005E4CB0F0D7}" type="pres">
      <dgm:prSet presAssocID="{60EB7862-691A-4474-AE81-A721CDE8512B}" presName="parSpace" presStyleCnt="0"/>
      <dgm:spPr/>
    </dgm:pt>
    <dgm:pt modelId="{A8B309BF-0494-461B-B594-DD61A4E45084}" type="pres">
      <dgm:prSet presAssocID="{765393A3-2A1A-4345-8E77-4A1F35A98516}" presName="parTxOnly" presStyleLbl="node1" presStyleIdx="1" presStyleCnt="3" custLinFactNeighborX="614" custLinFactNeighborY="-205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71507FF-420B-42AB-ABC6-194FDA535588}" type="pres">
      <dgm:prSet presAssocID="{45262C33-DE8E-47A6-97C8-DDBF789B9E1D}" presName="parSpace" presStyleCnt="0"/>
      <dgm:spPr/>
    </dgm:pt>
    <dgm:pt modelId="{10853E0F-2E44-4DC7-A134-DC5E63EF6F18}" type="pres">
      <dgm:prSet presAssocID="{50DD648E-ACEE-4816-AC22-EE966A47306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91D25FD-479F-453A-8052-6D33892B4256}" type="presOf" srcId="{3C505A3E-ED5A-4F77-A37F-CED0290BAF89}" destId="{0BF3C9A1-2A5A-40C7-B136-BFC805E0B53E}" srcOrd="0" destOrd="0" presId="urn:microsoft.com/office/officeart/2005/8/layout/hChevron3"/>
    <dgm:cxn modelId="{72BEB0D1-EBA8-4BC7-A148-8545AB0F7496}" srcId="{F29DEF53-4301-47D1-95A2-CF8A85F5AF04}" destId="{50DD648E-ACEE-4816-AC22-EE966A473068}" srcOrd="2" destOrd="0" parTransId="{A02E90B2-18F7-4AE5-B8FC-629F22D90B48}" sibTransId="{F4C598E5-8F88-4319-8167-44DAD1067E12}"/>
    <dgm:cxn modelId="{8B07841D-2F8A-413C-A170-5EB7F3D17E29}" srcId="{F29DEF53-4301-47D1-95A2-CF8A85F5AF04}" destId="{765393A3-2A1A-4345-8E77-4A1F35A98516}" srcOrd="1" destOrd="0" parTransId="{19A3942F-7100-484F-8205-C565CDF62913}" sibTransId="{45262C33-DE8E-47A6-97C8-DDBF789B9E1D}"/>
    <dgm:cxn modelId="{A2F204E6-85CA-4D61-9150-2309F79FAA82}" type="presOf" srcId="{765393A3-2A1A-4345-8E77-4A1F35A98516}" destId="{A8B309BF-0494-461B-B594-DD61A4E45084}" srcOrd="0" destOrd="0" presId="urn:microsoft.com/office/officeart/2005/8/layout/hChevron3"/>
    <dgm:cxn modelId="{8D38A04D-07C4-4EA2-A386-23E2B15B47ED}" type="presOf" srcId="{50DD648E-ACEE-4816-AC22-EE966A473068}" destId="{10853E0F-2E44-4DC7-A134-DC5E63EF6F18}" srcOrd="0" destOrd="0" presId="urn:microsoft.com/office/officeart/2005/8/layout/hChevron3"/>
    <dgm:cxn modelId="{1E80FDD9-A2C6-4A2E-8358-466D3F0E3A4E}" srcId="{F29DEF53-4301-47D1-95A2-CF8A85F5AF04}" destId="{3C505A3E-ED5A-4F77-A37F-CED0290BAF89}" srcOrd="0" destOrd="0" parTransId="{45E0453B-96F7-4298-A5B2-467C75C3346D}" sibTransId="{60EB7862-691A-4474-AE81-A721CDE8512B}"/>
    <dgm:cxn modelId="{6272980A-8B6D-4EFB-A8EF-24F9698B20E4}" type="presOf" srcId="{F29DEF53-4301-47D1-95A2-CF8A85F5AF04}" destId="{88475066-F1DD-4011-808E-8F9D6D69FCC1}" srcOrd="0" destOrd="0" presId="urn:microsoft.com/office/officeart/2005/8/layout/hChevron3"/>
    <dgm:cxn modelId="{C9B7FF2D-CA79-4856-98D0-338BB92759F2}" type="presParOf" srcId="{88475066-F1DD-4011-808E-8F9D6D69FCC1}" destId="{0BF3C9A1-2A5A-40C7-B136-BFC805E0B53E}" srcOrd="0" destOrd="0" presId="urn:microsoft.com/office/officeart/2005/8/layout/hChevron3"/>
    <dgm:cxn modelId="{1BB9F3E6-F1ED-4EAC-8616-1874758C4138}" type="presParOf" srcId="{88475066-F1DD-4011-808E-8F9D6D69FCC1}" destId="{64D7C39A-7654-437F-9938-005E4CB0F0D7}" srcOrd="1" destOrd="0" presId="urn:microsoft.com/office/officeart/2005/8/layout/hChevron3"/>
    <dgm:cxn modelId="{64E9459D-6905-4715-9D5A-036BCF085058}" type="presParOf" srcId="{88475066-F1DD-4011-808E-8F9D6D69FCC1}" destId="{A8B309BF-0494-461B-B594-DD61A4E45084}" srcOrd="2" destOrd="0" presId="urn:microsoft.com/office/officeart/2005/8/layout/hChevron3"/>
    <dgm:cxn modelId="{4E7C84AA-25FD-4BA0-88B3-65B133121157}" type="presParOf" srcId="{88475066-F1DD-4011-808E-8F9D6D69FCC1}" destId="{671507FF-420B-42AB-ABC6-194FDA535588}" srcOrd="3" destOrd="0" presId="urn:microsoft.com/office/officeart/2005/8/layout/hChevron3"/>
    <dgm:cxn modelId="{17447A49-822F-45CC-B316-FA476A736E03}" type="presParOf" srcId="{88475066-F1DD-4011-808E-8F9D6D69FCC1}" destId="{10853E0F-2E44-4DC7-A134-DC5E63EF6F18}" srcOrd="4" destOrd="0" presId="urn:microsoft.com/office/officeart/2005/8/layout/hChevron3"/>
  </dgm:cxnLst>
  <dgm:bg/>
  <dgm:whole/>
  <dgm:extLst>
    <a:ext uri="http://schemas.microsoft.com/office/drawing/2008/diagram">
      <dsp:dataModelExt xmlns="" xmlns:dgm="http://schemas.openxmlformats.org/drawingml/2006/diagram" xmlns:a="http://schemas.openxmlformats.org/drawingml/2006/main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9DEF53-4301-47D1-95A2-CF8A85F5AF04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C505A3E-ED5A-4F77-A37F-CED0290BAF89}">
      <dgm:prSet phldrT="[Texte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s-MX" dirty="0"/>
        </a:p>
      </dgm:t>
    </dgm:pt>
    <dgm:pt modelId="{45E0453B-96F7-4298-A5B2-467C75C3346D}" type="parTrans" cxnId="{1E80FDD9-A2C6-4A2E-8358-466D3F0E3A4E}">
      <dgm:prSet/>
      <dgm:spPr/>
      <dgm:t>
        <a:bodyPr/>
        <a:lstStyle/>
        <a:p>
          <a:endParaRPr lang="es-MX"/>
        </a:p>
      </dgm:t>
    </dgm:pt>
    <dgm:pt modelId="{60EB7862-691A-4474-AE81-A721CDE8512B}" type="sibTrans" cxnId="{1E80FDD9-A2C6-4A2E-8358-466D3F0E3A4E}">
      <dgm:prSet/>
      <dgm:spPr/>
      <dgm:t>
        <a:bodyPr/>
        <a:lstStyle/>
        <a:p>
          <a:endParaRPr lang="es-MX"/>
        </a:p>
      </dgm:t>
    </dgm:pt>
    <dgm:pt modelId="{765393A3-2A1A-4345-8E77-4A1F35A98516}">
      <dgm:prSet phldrT="[Texte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100" noProof="0" smtClean="0"/>
            <a:t>results</a:t>
          </a:r>
          <a:endParaRPr lang="en-US" sz="2100" noProof="0"/>
        </a:p>
      </dgm:t>
    </dgm:pt>
    <dgm:pt modelId="{19A3942F-7100-484F-8205-C565CDF62913}" type="parTrans" cxnId="{8B07841D-2F8A-413C-A170-5EB7F3D17E29}">
      <dgm:prSet/>
      <dgm:spPr/>
      <dgm:t>
        <a:bodyPr/>
        <a:lstStyle/>
        <a:p>
          <a:endParaRPr lang="es-MX"/>
        </a:p>
      </dgm:t>
    </dgm:pt>
    <dgm:pt modelId="{45262C33-DE8E-47A6-97C8-DDBF789B9E1D}" type="sibTrans" cxnId="{8B07841D-2F8A-413C-A170-5EB7F3D17E29}">
      <dgm:prSet/>
      <dgm:spPr/>
      <dgm:t>
        <a:bodyPr/>
        <a:lstStyle/>
        <a:p>
          <a:endParaRPr lang="es-MX"/>
        </a:p>
      </dgm:t>
    </dgm:pt>
    <dgm:pt modelId="{50DD648E-ACEE-4816-AC22-EE966A473068}">
      <dgm:prSet phldrT="[Texte]"/>
      <dgm:spPr>
        <a:noFill/>
        <a:ln>
          <a:noFill/>
        </a:ln>
      </dgm:spPr>
      <dgm:t>
        <a:bodyPr/>
        <a:lstStyle/>
        <a:p>
          <a:endParaRPr lang="es-MX" dirty="0"/>
        </a:p>
      </dgm:t>
    </dgm:pt>
    <dgm:pt modelId="{A02E90B2-18F7-4AE5-B8FC-629F22D90B48}" type="parTrans" cxnId="{72BEB0D1-EBA8-4BC7-A148-8545AB0F7496}">
      <dgm:prSet/>
      <dgm:spPr/>
      <dgm:t>
        <a:bodyPr/>
        <a:lstStyle/>
        <a:p>
          <a:endParaRPr lang="es-MX"/>
        </a:p>
      </dgm:t>
    </dgm:pt>
    <dgm:pt modelId="{F4C598E5-8F88-4319-8167-44DAD1067E12}" type="sibTrans" cxnId="{72BEB0D1-EBA8-4BC7-A148-8545AB0F7496}">
      <dgm:prSet/>
      <dgm:spPr/>
      <dgm:t>
        <a:bodyPr/>
        <a:lstStyle/>
        <a:p>
          <a:endParaRPr lang="es-MX"/>
        </a:p>
      </dgm:t>
    </dgm:pt>
    <dgm:pt modelId="{88475066-F1DD-4011-808E-8F9D6D69FCC1}" type="pres">
      <dgm:prSet presAssocID="{F29DEF53-4301-47D1-95A2-CF8A85F5AF04}" presName="Name0" presStyleCnt="0">
        <dgm:presLayoutVars>
          <dgm:dir/>
          <dgm:resizeHandles val="exact"/>
        </dgm:presLayoutVars>
      </dgm:prSet>
      <dgm:spPr/>
    </dgm:pt>
    <dgm:pt modelId="{0BF3C9A1-2A5A-40C7-B136-BFC805E0B53E}" type="pres">
      <dgm:prSet presAssocID="{3C505A3E-ED5A-4F77-A37F-CED0290BAF89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4D7C39A-7654-437F-9938-005E4CB0F0D7}" type="pres">
      <dgm:prSet presAssocID="{60EB7862-691A-4474-AE81-A721CDE8512B}" presName="parSpace" presStyleCnt="0"/>
      <dgm:spPr/>
    </dgm:pt>
    <dgm:pt modelId="{A8B309BF-0494-461B-B594-DD61A4E45084}" type="pres">
      <dgm:prSet presAssocID="{765393A3-2A1A-4345-8E77-4A1F35A98516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71507FF-420B-42AB-ABC6-194FDA535588}" type="pres">
      <dgm:prSet presAssocID="{45262C33-DE8E-47A6-97C8-DDBF789B9E1D}" presName="parSpace" presStyleCnt="0"/>
      <dgm:spPr/>
    </dgm:pt>
    <dgm:pt modelId="{10853E0F-2E44-4DC7-A134-DC5E63EF6F18}" type="pres">
      <dgm:prSet presAssocID="{50DD648E-ACEE-4816-AC22-EE966A47306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2BEB0D1-EBA8-4BC7-A148-8545AB0F7496}" srcId="{F29DEF53-4301-47D1-95A2-CF8A85F5AF04}" destId="{50DD648E-ACEE-4816-AC22-EE966A473068}" srcOrd="2" destOrd="0" parTransId="{A02E90B2-18F7-4AE5-B8FC-629F22D90B48}" sibTransId="{F4C598E5-8F88-4319-8167-44DAD1067E12}"/>
    <dgm:cxn modelId="{1E7CF061-D0BF-434B-A157-2D74A77E8D46}" type="presOf" srcId="{F29DEF53-4301-47D1-95A2-CF8A85F5AF04}" destId="{88475066-F1DD-4011-808E-8F9D6D69FCC1}" srcOrd="0" destOrd="0" presId="urn:microsoft.com/office/officeart/2005/8/layout/hChevron3"/>
    <dgm:cxn modelId="{8B07841D-2F8A-413C-A170-5EB7F3D17E29}" srcId="{F29DEF53-4301-47D1-95A2-CF8A85F5AF04}" destId="{765393A3-2A1A-4345-8E77-4A1F35A98516}" srcOrd="1" destOrd="0" parTransId="{19A3942F-7100-484F-8205-C565CDF62913}" sibTransId="{45262C33-DE8E-47A6-97C8-DDBF789B9E1D}"/>
    <dgm:cxn modelId="{8DA7B80D-9675-4C75-B6FC-1ECD245BA8A3}" type="presOf" srcId="{50DD648E-ACEE-4816-AC22-EE966A473068}" destId="{10853E0F-2E44-4DC7-A134-DC5E63EF6F18}" srcOrd="0" destOrd="0" presId="urn:microsoft.com/office/officeart/2005/8/layout/hChevron3"/>
    <dgm:cxn modelId="{4ABDF49D-3C76-4263-B1F2-1C2200EE6D7E}" type="presOf" srcId="{765393A3-2A1A-4345-8E77-4A1F35A98516}" destId="{A8B309BF-0494-461B-B594-DD61A4E45084}" srcOrd="0" destOrd="0" presId="urn:microsoft.com/office/officeart/2005/8/layout/hChevron3"/>
    <dgm:cxn modelId="{1E80FDD9-A2C6-4A2E-8358-466D3F0E3A4E}" srcId="{F29DEF53-4301-47D1-95A2-CF8A85F5AF04}" destId="{3C505A3E-ED5A-4F77-A37F-CED0290BAF89}" srcOrd="0" destOrd="0" parTransId="{45E0453B-96F7-4298-A5B2-467C75C3346D}" sibTransId="{60EB7862-691A-4474-AE81-A721CDE8512B}"/>
    <dgm:cxn modelId="{8566DEB7-1A2C-4DB5-820F-AD1FC4CAB0E7}" type="presOf" srcId="{3C505A3E-ED5A-4F77-A37F-CED0290BAF89}" destId="{0BF3C9A1-2A5A-40C7-B136-BFC805E0B53E}" srcOrd="0" destOrd="0" presId="urn:microsoft.com/office/officeart/2005/8/layout/hChevron3"/>
    <dgm:cxn modelId="{014DAC11-AA5E-4721-A6B4-DB3982BDA330}" type="presParOf" srcId="{88475066-F1DD-4011-808E-8F9D6D69FCC1}" destId="{0BF3C9A1-2A5A-40C7-B136-BFC805E0B53E}" srcOrd="0" destOrd="0" presId="urn:microsoft.com/office/officeart/2005/8/layout/hChevron3"/>
    <dgm:cxn modelId="{B1E35B21-289C-41E7-B4A5-6D9745A00A58}" type="presParOf" srcId="{88475066-F1DD-4011-808E-8F9D6D69FCC1}" destId="{64D7C39A-7654-437F-9938-005E4CB0F0D7}" srcOrd="1" destOrd="0" presId="urn:microsoft.com/office/officeart/2005/8/layout/hChevron3"/>
    <dgm:cxn modelId="{94315227-DE74-48BD-B6ED-82C93666757D}" type="presParOf" srcId="{88475066-F1DD-4011-808E-8F9D6D69FCC1}" destId="{A8B309BF-0494-461B-B594-DD61A4E45084}" srcOrd="2" destOrd="0" presId="urn:microsoft.com/office/officeart/2005/8/layout/hChevron3"/>
    <dgm:cxn modelId="{9267D867-3B4A-4E58-9AD1-6B91A68B3D4C}" type="presParOf" srcId="{88475066-F1DD-4011-808E-8F9D6D69FCC1}" destId="{671507FF-420B-42AB-ABC6-194FDA535588}" srcOrd="3" destOrd="0" presId="urn:microsoft.com/office/officeart/2005/8/layout/hChevron3"/>
    <dgm:cxn modelId="{76E9594E-03C3-4B07-A96B-C4C76D3B5DA4}" type="presParOf" srcId="{88475066-F1DD-4011-808E-8F9D6D69FCC1}" destId="{10853E0F-2E44-4DC7-A134-DC5E63EF6F18}" srcOrd="4" destOrd="0" presId="urn:microsoft.com/office/officeart/2005/8/layout/hChevron3"/>
  </dgm:cxnLst>
  <dgm:bg/>
  <dgm:whole/>
  <dgm:extLst>
    <a:ext uri="http://schemas.microsoft.com/office/drawing/2008/diagram">
      <dsp:dataModelExt xmlns="" xmlns:dgm="http://schemas.openxmlformats.org/drawingml/2006/diagram" xmlns:a="http://schemas.openxmlformats.org/drawingml/2006/main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3C9A1-2A5A-40C7-B136-BFC805E0B53E}">
      <dsp:nvSpPr>
        <dsp:cNvPr id="0" name=""/>
        <dsp:cNvSpPr/>
      </dsp:nvSpPr>
      <dsp:spPr>
        <a:xfrm>
          <a:off x="4018" y="0"/>
          <a:ext cx="3513832" cy="729532"/>
        </a:xfrm>
        <a:prstGeom prst="homePlate">
          <a:avLst/>
        </a:prstGeom>
        <a:solidFill>
          <a:sysClr val="windowText" lastClr="000000">
            <a:lumMod val="75000"/>
            <a:lumOff val="25000"/>
          </a:sys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358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018" y="0"/>
        <a:ext cx="3331449" cy="729532"/>
      </dsp:txXfrm>
    </dsp:sp>
    <dsp:sp modelId="{A8B309BF-0494-461B-B594-DD61A4E45084}">
      <dsp:nvSpPr>
        <dsp:cNvPr id="0" name=""/>
        <dsp:cNvSpPr/>
      </dsp:nvSpPr>
      <dsp:spPr>
        <a:xfrm>
          <a:off x="2815083" y="0"/>
          <a:ext cx="3513832" cy="729532"/>
        </a:xfrm>
        <a:prstGeom prst="chevron">
          <a:avLst/>
        </a:prstGeo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results</a:t>
          </a:r>
          <a:endParaRPr lang="en-US" sz="2100" kern="1200" noProof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79849" y="0"/>
        <a:ext cx="2784300" cy="729532"/>
      </dsp:txXfrm>
    </dsp:sp>
    <dsp:sp modelId="{10853E0F-2E44-4DC7-A134-DC5E63EF6F18}">
      <dsp:nvSpPr>
        <dsp:cNvPr id="0" name=""/>
        <dsp:cNvSpPr/>
      </dsp:nvSpPr>
      <dsp:spPr>
        <a:xfrm>
          <a:off x="5626149" y="0"/>
          <a:ext cx="3513832" cy="729532"/>
        </a:xfrm>
        <a:prstGeom prst="chevron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90915" y="0"/>
        <a:ext cx="2784300" cy="7295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3C9A1-2A5A-40C7-B136-BFC805E0B53E}">
      <dsp:nvSpPr>
        <dsp:cNvPr id="0" name=""/>
        <dsp:cNvSpPr/>
      </dsp:nvSpPr>
      <dsp:spPr>
        <a:xfrm>
          <a:off x="4018" y="0"/>
          <a:ext cx="3513832" cy="729532"/>
        </a:xfrm>
        <a:prstGeom prst="homePlate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358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 noProof="0"/>
        </a:p>
      </dsp:txBody>
      <dsp:txXfrm>
        <a:off x="4018" y="0"/>
        <a:ext cx="3331449" cy="729532"/>
      </dsp:txXfrm>
    </dsp:sp>
    <dsp:sp modelId="{A8B309BF-0494-461B-B594-DD61A4E45084}">
      <dsp:nvSpPr>
        <dsp:cNvPr id="0" name=""/>
        <dsp:cNvSpPr/>
      </dsp:nvSpPr>
      <dsp:spPr>
        <a:xfrm>
          <a:off x="2815083" y="0"/>
          <a:ext cx="3513832" cy="72953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/>
            <a:t>results</a:t>
          </a:r>
          <a:endParaRPr lang="en-US" sz="2100" kern="1200" noProof="0" dirty="0"/>
        </a:p>
      </dsp:txBody>
      <dsp:txXfrm>
        <a:off x="3179849" y="0"/>
        <a:ext cx="2784300" cy="729532"/>
      </dsp:txXfrm>
    </dsp:sp>
    <dsp:sp modelId="{10853E0F-2E44-4DC7-A134-DC5E63EF6F18}">
      <dsp:nvSpPr>
        <dsp:cNvPr id="0" name=""/>
        <dsp:cNvSpPr/>
      </dsp:nvSpPr>
      <dsp:spPr>
        <a:xfrm>
          <a:off x="5626149" y="0"/>
          <a:ext cx="3513832" cy="729532"/>
        </a:xfrm>
        <a:prstGeom prst="chevron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 noProof="0"/>
        </a:p>
      </dsp:txBody>
      <dsp:txXfrm>
        <a:off x="5990915" y="0"/>
        <a:ext cx="2784300" cy="7295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3C9A1-2A5A-40C7-B136-BFC805E0B53E}">
      <dsp:nvSpPr>
        <dsp:cNvPr id="0" name=""/>
        <dsp:cNvSpPr/>
      </dsp:nvSpPr>
      <dsp:spPr>
        <a:xfrm>
          <a:off x="4018" y="0"/>
          <a:ext cx="3513832" cy="729532"/>
        </a:xfrm>
        <a:prstGeom prst="homePlate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358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 dirty="0"/>
        </a:p>
      </dsp:txBody>
      <dsp:txXfrm>
        <a:off x="4018" y="0"/>
        <a:ext cx="3331449" cy="729532"/>
      </dsp:txXfrm>
    </dsp:sp>
    <dsp:sp modelId="{A8B309BF-0494-461B-B594-DD61A4E45084}">
      <dsp:nvSpPr>
        <dsp:cNvPr id="0" name=""/>
        <dsp:cNvSpPr/>
      </dsp:nvSpPr>
      <dsp:spPr>
        <a:xfrm>
          <a:off x="2815083" y="0"/>
          <a:ext cx="3513832" cy="72953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smtClean="0"/>
            <a:t>results</a:t>
          </a:r>
          <a:endParaRPr lang="en-US" sz="2100" kern="1200" noProof="0"/>
        </a:p>
      </dsp:txBody>
      <dsp:txXfrm>
        <a:off x="3179849" y="0"/>
        <a:ext cx="2784300" cy="729532"/>
      </dsp:txXfrm>
    </dsp:sp>
    <dsp:sp modelId="{10853E0F-2E44-4DC7-A134-DC5E63EF6F18}">
      <dsp:nvSpPr>
        <dsp:cNvPr id="0" name=""/>
        <dsp:cNvSpPr/>
      </dsp:nvSpPr>
      <dsp:spPr>
        <a:xfrm>
          <a:off x="5626149" y="0"/>
          <a:ext cx="3513832" cy="729532"/>
        </a:xfrm>
        <a:prstGeom prst="chevron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98679" rIns="49340" bIns="98679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 dirty="0"/>
        </a:p>
      </dsp:txBody>
      <dsp:txXfrm>
        <a:off x="5990915" y="0"/>
        <a:ext cx="2784300" cy="729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6B251-8E62-46DA-BCE3-B1F5BCA0D965}" type="datetimeFigureOut">
              <a:rPr lang="es-MX" smtClean="0"/>
              <a:pPr/>
              <a:t>7/8/12</a:t>
            </a:fld>
            <a:endParaRPr lang="es-MX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42E3D-2EDC-4DD9-9012-9F7011C816F4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9848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5E2C3-5EBB-478B-B8E4-AFAE4234AF02}" type="slidenum">
              <a:rPr lang="fr-FR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85BE9-B6FB-4F4B-98A2-3980D2B91488}" type="slidenum">
              <a:rPr lang="fr-FR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85BE9-B6FB-4F4B-98A2-3980D2B91488}" type="slidenum">
              <a:rPr lang="fr-FR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85BE9-B6FB-4F4B-98A2-3980D2B91488}" type="slidenum">
              <a:rPr lang="fr-FR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85BE9-B6FB-4F4B-98A2-3980D2B91488}" type="slidenum">
              <a:rPr lang="fr-FR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85BE9-B6FB-4F4B-98A2-3980D2B91488}" type="slidenum">
              <a:rPr lang="fr-FR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5E2C3-5EBB-478B-B8E4-AFAE4234AF02}" type="slidenum">
              <a:rPr lang="fr-FR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srgbClr val="FFFFFF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79285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8414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srgbClr val="FFFFFF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1086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3591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7084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4977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6690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8612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64203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9412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16782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9234D08-B93B-4C2A-B478-0C084BF8D40F}" type="slidenum">
              <a:rPr lang="fr-FR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13133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44021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4424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46652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34628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695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8465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26564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90590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38157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44814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0936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7A863B5-5E17-4EEA-A0FA-2C92DC15977F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3159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9234D08-B93B-4C2A-B478-0C084BF8D40F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34543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4A0382-34C2-4D48-B65A-CE4333DCD325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61089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49325" y="1981200"/>
            <a:ext cx="3754438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856163" y="1981200"/>
            <a:ext cx="3754437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949325" y="4114800"/>
            <a:ext cx="3754438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56163" y="4114800"/>
            <a:ext cx="3754437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506B1B7-85BE-4BC5-8441-06368CD9C0A4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257214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srgbClr val="FFFFFF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3394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96008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srgbClr val="FFFFFF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FFFFFF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579315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4992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2292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75542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94442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989097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10876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125217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466833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9234D08-B93B-4C2A-B478-0C084BF8D40F}" type="slidenum">
              <a:rPr lang="fr-FR">
                <a:solidFill>
                  <a:srgbClr val="2F2B20">
                    <a:tint val="95000"/>
                  </a:srgbClr>
                </a:solidFill>
              </a:rPr>
              <a:pPr/>
              <a:t>‹#›</a:t>
            </a:fld>
            <a:endParaRPr lang="fr-FR">
              <a:solidFill>
                <a:srgbClr val="2F2B20">
                  <a:tint val="95000"/>
                </a:srgb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849921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58000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7810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58040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236525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8916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566524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23886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5637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25358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685106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77898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7A863B5-5E17-4EEA-A0FA-2C92DC15977F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516594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4A0382-34C2-4D48-B65A-CE4333DCD325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167118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58143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987655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767191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859201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466040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235158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39909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16366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951809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407688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761703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7A863B5-5E17-4EEA-A0FA-2C92DC15977F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634798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4A0382-34C2-4D48-B65A-CE4333DCD325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470702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644A-872D-4F87-80F6-6A032C251AE8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532752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C2A2-EE30-46C5-A027-DF994D9BF936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559338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D46BD-E2C1-48A8-B045-0A0B27336783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872587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429EB-8517-49C5-8248-54355FA11B1C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35361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06DF-8040-42DD-AF25-B936ACFAA3C0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410207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2E95-D68D-4B7F-ACF6-7A6DB56DA6CD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402660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2CED-845E-4B45-AC6A-C57A416B6B4E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76517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597D-5AD5-4239-A74E-11402445FEC1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935207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2651-DDB4-4535-A422-96833D97EA85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879459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EB9C-5704-4804-BD83-4AB6DAB535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0895955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091E-EBC9-45F9-A30E-5679EDE90292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38749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7A863B5-5E17-4EEA-A0FA-2C92DC15977F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225117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4A0382-34C2-4D48-B65A-CE4333DCD325}" type="slidenum">
              <a:rPr lang="fr-FR">
                <a:solidFill>
                  <a:prstClr val="white"/>
                </a:solidFill>
              </a:rPr>
              <a:pPr/>
              <a:t>‹#›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12415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291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71526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s-MX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MX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61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182325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86464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E84114-BDEE-4325-92DC-871875CFD666}" type="slidenum">
              <a:rPr lang="fr-FR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533462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wmf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openxmlformats.org/officeDocument/2006/relationships/chart" Target="../charts/chart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4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openxmlformats.org/officeDocument/2006/relationships/image" Target="../media/image17.png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39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openxmlformats.org/officeDocument/2006/relationships/image" Target="../media/image19.png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4" Type="http://schemas.openxmlformats.org/officeDocument/2006/relationships/image" Target="../media/image21.png"/><Relationship Id="rId5" Type="http://schemas.openxmlformats.org/officeDocument/2006/relationships/image" Target="../media/image22.jpeg"/><Relationship Id="rId6" Type="http://schemas.openxmlformats.org/officeDocument/2006/relationships/image" Target="../media/image23.emf"/><Relationship Id="rId7" Type="http://schemas.openxmlformats.org/officeDocument/2006/relationships/image" Target="../media/image24.jpeg"/><Relationship Id="rId8" Type="http://schemas.openxmlformats.org/officeDocument/2006/relationships/image" Target="../media/image25.jpeg"/><Relationship Id="rId9" Type="http://schemas.openxmlformats.org/officeDocument/2006/relationships/image" Target="../media/image26.emf"/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627313" y="4005263"/>
            <a:ext cx="37449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0000"/>
              <a:buFont typeface="Wingdings" pitchFamily="2" charset="2"/>
              <a:buNone/>
            </a:pPr>
            <a:endParaRPr lang="fr-FR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627313" y="4581525"/>
            <a:ext cx="403225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0000"/>
              <a:buFont typeface="Wingdings" pitchFamily="2" charset="2"/>
              <a:buNone/>
            </a:pPr>
            <a:endParaRPr lang="fr-FR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627313" y="4868863"/>
            <a:ext cx="403225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0000"/>
              <a:buFont typeface="Wingdings" pitchFamily="2" charset="2"/>
              <a:buNone/>
            </a:pPr>
            <a:endParaRPr lang="fr-FR" sz="14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057" name="Picture 9" descr="uabcs ro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95800"/>
            <a:ext cx="936228" cy="944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545034" y="260648"/>
            <a:ext cx="8196808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Sustainability and status of a women ornamental fishing cooperative</a:t>
            </a:r>
            <a:endParaRPr lang="es-MX" sz="2400" dirty="0">
              <a:solidFill>
                <a:prstClr val="white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93610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:\DOCTORAT\FOTOS\PECES BCS\Pomacanthus zonipectus\poma zonipect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38400" y="1316893"/>
            <a:ext cx="5874160" cy="440562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635000"/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5992342"/>
            <a:ext cx="4572000" cy="865658"/>
          </a:xfrm>
          <a:noFill/>
          <a:ln>
            <a:solidFill>
              <a:srgbClr val="00B0F0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algn="l"/>
            <a:r>
              <a:rPr lang="es-ES" sz="2000" dirty="0" smtClean="0">
                <a:solidFill>
                  <a:srgbClr val="99CCFF"/>
                </a:solidFill>
                <a:latin typeface="Arial Narrow" pitchFamily="34" charset="0"/>
              </a:rPr>
              <a:t>Author: Nathalie </a:t>
            </a:r>
            <a:r>
              <a:rPr lang="es-ES" sz="2000" dirty="0">
                <a:solidFill>
                  <a:srgbClr val="99CCFF"/>
                </a:solidFill>
                <a:latin typeface="Arial Narrow" pitchFamily="34" charset="0"/>
              </a:rPr>
              <a:t>Germain</a:t>
            </a:r>
            <a:endParaRPr lang="es-ES" sz="2000" dirty="0" smtClean="0">
              <a:solidFill>
                <a:srgbClr val="99CCFF"/>
              </a:solidFill>
              <a:latin typeface="Arial Narrow" pitchFamily="34" charset="0"/>
            </a:endParaRPr>
          </a:p>
          <a:p>
            <a:pPr algn="l"/>
            <a:r>
              <a:rPr lang="es-ES" sz="2000" dirty="0" smtClean="0">
                <a:solidFill>
                  <a:srgbClr val="99CCFF"/>
                </a:solidFill>
                <a:latin typeface="Arial Narrow" pitchFamily="34" charset="0"/>
              </a:rPr>
              <a:t>Presented by: Mariana Walther</a:t>
            </a:r>
            <a:endParaRPr lang="es-ES" sz="2000" dirty="0" smtClean="0">
              <a:solidFill>
                <a:srgbClr val="99CCFF"/>
              </a:solidFill>
              <a:latin typeface="Arial Narrow" pitchFamily="34" charset="0"/>
            </a:endParaRPr>
          </a:p>
          <a:p>
            <a:endParaRPr lang="fr-FR" sz="2000" dirty="0">
              <a:solidFill>
                <a:srgbClr val="99CCFF"/>
              </a:solidFill>
              <a:latin typeface="Arial Narrow" pitchFamily="34" charset="0"/>
            </a:endParaRPr>
          </a:p>
          <a:p>
            <a:endParaRPr lang="fr-FR" sz="2000" dirty="0">
              <a:solidFill>
                <a:srgbClr val="99CCFF"/>
              </a:solidFill>
              <a:latin typeface="Arial Narrow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3063"/>
            <a:ext cx="3733800" cy="123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9825164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p14:dur="0"/>
    </mc:Choice>
    <mc:Fallback>
      <mp:transition xmlns:mp="http://schemas.microsoft.com/office/mac/powerpoint/2008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>
          <a:gsLst>
            <a:gs pos="0">
              <a:schemeClr val="bg2">
                <a:shade val="40000"/>
                <a:satMod val="150000"/>
              </a:schemeClr>
            </a:gs>
            <a:gs pos="0">
              <a:srgbClr val="222222"/>
            </a:gs>
            <a:gs pos="100000">
              <a:schemeClr val="bg2">
                <a:shade val="60000"/>
                <a:satMod val="150000"/>
              </a:schemeClr>
            </a:gs>
            <a:gs pos="100000">
              <a:schemeClr val="bg2">
                <a:tint val="83000"/>
                <a:satMod val="200000"/>
                <a:alpha val="82000"/>
                <a:lumMod val="68000"/>
              </a:schemeClr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9604"/>
          <a:stretch>
            <a:fillRect/>
          </a:stretch>
        </p:blipFill>
        <p:spPr bwMode="auto">
          <a:xfrm>
            <a:off x="1752600" y="152400"/>
            <a:ext cx="7058986" cy="51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7772400" y="1598612"/>
            <a:ext cx="685800" cy="158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48600" y="16002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r>
              <a:rPr lang="en-US" b="1" dirty="0" smtClean="0"/>
              <a:t> km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57200" y="838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4" name="Picture 23" descr="Screen shot 2012-07-08 at 3.26.20 PM.png"/>
          <p:cNvPicPr>
            <a:picLocks noChangeAspect="1"/>
          </p:cNvPicPr>
          <p:nvPr/>
        </p:nvPicPr>
        <p:blipFill>
          <a:blip r:embed="rId3"/>
          <a:srcRect t="6643" r="11509" b="2277"/>
          <a:stretch>
            <a:fillRect/>
          </a:stretch>
        </p:blipFill>
        <p:spPr>
          <a:xfrm>
            <a:off x="0" y="0"/>
            <a:ext cx="3658551" cy="3048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066800" y="1066800"/>
            <a:ext cx="228600" cy="3048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 descr="D:\DOCTORAT\FOTOS\Loreto\bahia de loreto- gc_lu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35216" y="5518025"/>
            <a:ext cx="1656184" cy="1242138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D:\DOCTORAT\FOTOS\Loreto\bahia lore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11617" y="5518025"/>
            <a:ext cx="1656183" cy="1242138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143000" y="3685401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27°0’0”N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143000" y="4676001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24°0’0”N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828800" y="29718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114°0’0”W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29718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111°0’0”W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762000" y="5638800"/>
            <a:ext cx="36343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203 inhabitants in </a:t>
            </a:r>
            <a:r>
              <a:rPr lang="en-US" dirty="0" err="1" smtClean="0"/>
              <a:t>Ligüi</a:t>
            </a:r>
            <a:r>
              <a:rPr lang="en-US" dirty="0" smtClean="0"/>
              <a:t> (121 adults)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Women (</a:t>
            </a:r>
            <a:r>
              <a:rPr lang="en-US" dirty="0" err="1" smtClean="0"/>
              <a:t>Mujeres</a:t>
            </a:r>
            <a:r>
              <a:rPr lang="en-US" dirty="0" smtClean="0"/>
              <a:t> del </a:t>
            </a:r>
            <a:r>
              <a:rPr lang="en-US" dirty="0" err="1" smtClean="0"/>
              <a:t>Golfo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90098827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14:gallery dir="l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D:\DOCTORAT\TESIS DOCTORAL\AVANCES\AVANCES 4\surge-wrasse-24M1088-0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"/>
            <a:ext cx="3507612" cy="235966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-1712" y="0"/>
            <a:ext cx="91457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prstClr val="white"/>
              </a:buClr>
              <a:buSzPct val="95000"/>
              <a:defRPr/>
            </a:pPr>
            <a:r>
              <a:rPr lang="en-US" sz="2800" u="sng" kern="0" dirty="0" smtClean="0">
                <a:solidFill>
                  <a:srgbClr val="33CCFF"/>
                </a:solidFill>
                <a:latin typeface="Arial" charset="0"/>
              </a:rPr>
              <a:t>Socio-economic valuation of members of a fishing cooperative and their residential community</a:t>
            </a:r>
            <a:endParaRPr lang="en-US" sz="2800" kern="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351851" y="1688790"/>
            <a:ext cx="5439349" cy="90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400" kern="0" dirty="0" smtClean="0">
                <a:latin typeface="Arial" charset="0"/>
              </a:rPr>
              <a:t>Surveys (Feb, Mar, Aug 2011) </a:t>
            </a:r>
            <a:endParaRPr lang="en-US" sz="2400" kern="0" dirty="0">
              <a:latin typeface="Arial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81000" y="2743200"/>
            <a:ext cx="2347939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endParaRPr lang="es-ES" sz="2400" kern="0" dirty="0" smtClean="0">
              <a:latin typeface="Arial" charset="0"/>
            </a:endParaRPr>
          </a:p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s-ES" sz="2400" kern="0" dirty="0" smtClean="0">
                <a:latin typeface="Arial" charset="0"/>
              </a:rPr>
              <a:t>Interviews</a:t>
            </a:r>
            <a:endParaRPr lang="fr-FR" sz="2400" kern="0" dirty="0">
              <a:latin typeface="Arial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81000" y="3886200"/>
            <a:ext cx="501223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endParaRPr lang="en-US" sz="2400" kern="0" dirty="0" smtClean="0">
              <a:latin typeface="Arial" charset="0"/>
            </a:endParaRPr>
          </a:p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400" kern="0" dirty="0" smtClean="0">
                <a:latin typeface="Arial" charset="0"/>
              </a:rPr>
              <a:t>Socio-</a:t>
            </a:r>
            <a:r>
              <a:rPr lang="en-US" sz="2400" kern="0" dirty="0" smtClean="0">
                <a:latin typeface="Arial" charset="0"/>
              </a:rPr>
              <a:t>economic indices</a:t>
            </a:r>
            <a:endParaRPr lang="en-US" sz="2400" kern="0" dirty="0">
              <a:latin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23850" y="4495800"/>
            <a:ext cx="8820150" cy="1223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SWOT </a:t>
            </a: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analysis of </a:t>
            </a: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the enterprise «</a:t>
            </a:r>
            <a:r>
              <a:rPr lang="en-US" sz="2400" i="1" kern="0" dirty="0" err="1" smtClean="0">
                <a:latin typeface="Arial" pitchFamily="34" charset="0"/>
                <a:cs typeface="Arial" pitchFamily="34" charset="0"/>
              </a:rPr>
              <a:t>Mujeres</a:t>
            </a:r>
            <a:r>
              <a:rPr lang="en-US" sz="2400" i="1" kern="0" dirty="0" smtClean="0">
                <a:latin typeface="Arial" pitchFamily="34" charset="0"/>
                <a:cs typeface="Arial" pitchFamily="34" charset="0"/>
              </a:rPr>
              <a:t> del </a:t>
            </a:r>
            <a:r>
              <a:rPr lang="en-US" sz="2400" i="1" kern="0" dirty="0" err="1" smtClean="0">
                <a:latin typeface="Arial" pitchFamily="34" charset="0"/>
                <a:cs typeface="Arial" pitchFamily="34" charset="0"/>
              </a:rPr>
              <a:t>Golfo</a:t>
            </a: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» from a participatory workshop with the members (2010).</a:t>
            </a:r>
          </a:p>
          <a:p>
            <a:pPr marL="447675" indent="-447675">
              <a:spcBef>
                <a:spcPct val="20000"/>
              </a:spcBef>
              <a:buClr>
                <a:srgbClr val="94C600"/>
              </a:buClr>
              <a:buSzPct val="70000"/>
              <a:buFont typeface="Wingdings" pitchFamily="2" charset="2"/>
              <a:buChar char="n"/>
              <a:defRPr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438400" y="3276600"/>
            <a:ext cx="2286000" cy="228600"/>
          </a:xfrm>
          <a:prstGeom prst="straightConnector1">
            <a:avLst/>
          </a:prstGeom>
          <a:ln w="2032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38400" y="3505200"/>
            <a:ext cx="2286000" cy="304800"/>
          </a:xfrm>
          <a:prstGeom prst="straightConnector1">
            <a:avLst/>
          </a:prstGeom>
          <a:ln w="2032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76800" y="2895600"/>
            <a:ext cx="312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Cooperative</a:t>
            </a:r>
            <a:r>
              <a:rPr lang="en-US" sz="2400" dirty="0" smtClean="0"/>
              <a:t> MG (</a:t>
            </a:r>
            <a:r>
              <a:rPr lang="en-US" sz="2400" dirty="0" err="1" smtClean="0"/>
              <a:t>n</a:t>
            </a:r>
            <a:r>
              <a:rPr lang="en-US" sz="2400" dirty="0" smtClean="0"/>
              <a:t>=10)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953000" y="3581400"/>
            <a:ext cx="3802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Community of </a:t>
            </a:r>
            <a:r>
              <a:rPr lang="en-US" sz="2400" dirty="0" err="1" smtClean="0">
                <a:latin typeface="Arial"/>
                <a:cs typeface="Arial"/>
              </a:rPr>
              <a:t>Ligüi</a:t>
            </a:r>
            <a:r>
              <a:rPr lang="en-US" sz="2400" dirty="0" smtClean="0">
                <a:latin typeface="Arial"/>
                <a:cs typeface="Arial"/>
              </a:rPr>
              <a:t> (</a:t>
            </a:r>
            <a:r>
              <a:rPr lang="en-US" sz="2400" dirty="0" err="1" smtClean="0">
                <a:latin typeface="Arial"/>
                <a:cs typeface="Arial"/>
              </a:rPr>
              <a:t>n</a:t>
            </a:r>
            <a:r>
              <a:rPr lang="en-US" sz="2400" dirty="0" smtClean="0">
                <a:latin typeface="Arial"/>
                <a:cs typeface="Arial"/>
              </a:rPr>
              <a:t>=57)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5166278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9" descr="D:\DOCTORAT\FOTOS\LIGUI\IMG_9348 cop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6844" t="20408" r="10242"/>
          <a:stretch>
            <a:fillRect/>
          </a:stretch>
        </p:blipFill>
        <p:spPr bwMode="auto">
          <a:xfrm>
            <a:off x="5328025" y="228600"/>
            <a:ext cx="3815975" cy="28194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D:\DOCTORAT\FOTOS\LIGUI\IMG_9338 c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6967" t="19286" r="14214" b="5500"/>
          <a:stretch>
            <a:fillRect/>
          </a:stretch>
        </p:blipFill>
        <p:spPr bwMode="auto">
          <a:xfrm>
            <a:off x="5382846" y="3733800"/>
            <a:ext cx="3761154" cy="26670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14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87267917"/>
              </p:ext>
            </p:extLst>
          </p:nvPr>
        </p:nvGraphicFramePr>
        <p:xfrm>
          <a:off x="152400" y="3581400"/>
          <a:ext cx="5334000" cy="2887068"/>
        </p:xfrm>
        <a:graphic>
          <a:graphicData uri="http://schemas.openxmlformats.org/drawingml/2006/table">
            <a:tbl>
              <a:tblPr/>
              <a:tblGrid>
                <a:gridCol w="1709191"/>
                <a:gridCol w="1770885"/>
                <a:gridCol w="1853924"/>
              </a:tblGrid>
              <a:tr h="48768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Mujeres</a:t>
                      </a:r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del </a:t>
                      </a:r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Golfo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Community of </a:t>
                      </a:r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Ligüi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33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noProof="0" dirty="0" smtClean="0"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Piped and drinking water</a:t>
                      </a:r>
                      <a:endParaRPr lang="en-US" sz="1600" b="1" i="0" u="none" strike="noStrike" noProof="0" dirty="0">
                        <a:solidFill>
                          <a:srgbClr val="003399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96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33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noProof="0" smtClean="0"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NO Electricity</a:t>
                      </a:r>
                      <a:endParaRPr lang="en-US" sz="1600" b="1" i="0" u="none" strike="noStrike" noProof="0">
                        <a:solidFill>
                          <a:srgbClr val="003399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30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74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31338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solar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56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Gasoline</a:t>
                      </a:r>
                      <a:r>
                        <a:rPr lang="en-US" sz="1600" b="0" i="0" u="none" strike="noStrike" baseline="0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generator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83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noProof="0" smtClean="0"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NO phone</a:t>
                      </a:r>
                      <a:endParaRPr lang="en-US" sz="1600" b="1" i="0" u="none" strike="noStrike" noProof="0">
                        <a:solidFill>
                          <a:srgbClr val="003399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80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89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343400" y="4800600"/>
            <a:ext cx="381000" cy="121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65406506"/>
              </p:ext>
            </p:extLst>
          </p:nvPr>
        </p:nvGraphicFramePr>
        <p:xfrm>
          <a:off x="152400" y="457200"/>
          <a:ext cx="5105400" cy="2286000"/>
        </p:xfrm>
        <a:graphic>
          <a:graphicData uri="http://schemas.openxmlformats.org/drawingml/2006/table">
            <a:tbl>
              <a:tblPr/>
              <a:tblGrid>
                <a:gridCol w="1370578"/>
                <a:gridCol w="1970204"/>
                <a:gridCol w="1764618"/>
              </a:tblGrid>
              <a:tr h="2540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Mujeres</a:t>
                      </a:r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del </a:t>
                      </a:r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Golfo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Community of Ligüi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cap="none" spc="0" noProof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Walls</a:t>
                      </a:r>
                      <a:endParaRPr lang="en-US" sz="16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blocks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81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wood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cap="none" spc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Roof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lamina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38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concrete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42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cap="none" spc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Floor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cement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80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81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49335244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250">
        <p14:reveal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04133044"/>
              </p:ext>
            </p:extLst>
          </p:nvPr>
        </p:nvGraphicFramePr>
        <p:xfrm>
          <a:off x="0" y="4191000"/>
          <a:ext cx="7344815" cy="1786890"/>
        </p:xfrm>
        <a:graphic>
          <a:graphicData uri="http://schemas.openxmlformats.org/drawingml/2006/table">
            <a:tbl>
              <a:tblPr/>
              <a:tblGrid>
                <a:gridCol w="1322396"/>
                <a:gridCol w="2270116"/>
                <a:gridCol w="1785236"/>
                <a:gridCol w="1967067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Mujeres</a:t>
                      </a:r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del </a:t>
                      </a:r>
                      <a:r>
                        <a:rPr lang="en-US" sz="1600" b="0" i="0" u="none" strike="noStrike" noProof="0" dirty="0" err="1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Golfo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Community of Ligüi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Economy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noProof="0" dirty="0" smtClean="0"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Other activity</a:t>
                      </a:r>
                      <a:endParaRPr lang="en-US" sz="1600" b="1" i="0" u="none" strike="noStrike" noProof="0" dirty="0">
                        <a:solidFill>
                          <a:srgbClr val="003399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44.5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22.8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No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55.5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75.5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Inheritance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noProof="0" smtClean="0">
                          <a:solidFill>
                            <a:srgbClr val="003399"/>
                          </a:solidFill>
                          <a:effectLst/>
                          <a:latin typeface="Arial"/>
                        </a:rPr>
                        <a:t>Father was a fisherman</a:t>
                      </a:r>
                      <a:endParaRPr lang="en-US" sz="1600" b="1" i="0" u="none" strike="noStrike" noProof="0">
                        <a:solidFill>
                          <a:srgbClr val="003399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77.8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45.6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No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22.2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50,8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Diagramme 17"/>
          <p:cNvGraphicFramePr/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99179778"/>
              </p:ext>
            </p:extLst>
          </p:nvPr>
        </p:nvGraphicFramePr>
        <p:xfrm>
          <a:off x="0" y="6128468"/>
          <a:ext cx="9144000" cy="729532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Graphique 19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88352574"/>
              </p:ext>
            </p:extLst>
          </p:nvPr>
        </p:nvGraphicFramePr>
        <p:xfrm>
          <a:off x="3733800" y="0"/>
          <a:ext cx="5181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28600" y="1371600"/>
            <a:ext cx="24482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</a:rPr>
              <a:t>99% of the residents were fishermen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1000" y="4953000"/>
            <a:ext cx="2665935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9800" y="5791200"/>
            <a:ext cx="748476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1000" y="5486400"/>
            <a:ext cx="720080" cy="25202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Down Arrow 14"/>
          <p:cNvSpPr/>
          <p:nvPr/>
        </p:nvSpPr>
        <p:spPr>
          <a:xfrm flipH="1">
            <a:off x="914400" y="2209800"/>
            <a:ext cx="228600" cy="457200"/>
          </a:xfrm>
          <a:prstGeom prst="downArrow">
            <a:avLst/>
          </a:prstGeom>
          <a:solidFill>
            <a:srgbClr val="33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8600" y="228600"/>
            <a:ext cx="233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Community of </a:t>
            </a:r>
            <a:r>
              <a:rPr lang="en-US" b="1" dirty="0" err="1" smtClean="0">
                <a:solidFill>
                  <a:schemeClr val="bg1"/>
                </a:solidFill>
              </a:rPr>
              <a:t>Lig</a:t>
            </a:r>
            <a:r>
              <a:rPr lang="en-US" b="1" dirty="0" err="1" smtClean="0">
                <a:solidFill>
                  <a:schemeClr val="bg1"/>
                </a:solidFill>
                <a:latin typeface="Calibri"/>
                <a:cs typeface="Calibri"/>
              </a:rPr>
              <a:t>ü</a:t>
            </a:r>
            <a:r>
              <a:rPr lang="en-US" b="1" dirty="0" err="1" smtClean="0">
                <a:solidFill>
                  <a:schemeClr val="bg1"/>
                </a:solidFill>
              </a:rPr>
              <a:t>i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17" name="ZoneTexte 3"/>
          <p:cNvSpPr txBox="1"/>
          <p:nvPr/>
        </p:nvSpPr>
        <p:spPr>
          <a:xfrm>
            <a:off x="228600" y="2743200"/>
            <a:ext cx="24482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</a:rPr>
              <a:t>Change in sector of activity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73124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51520" y="260648"/>
            <a:ext cx="501223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tx2">
                  <a:lumMod val="75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400" kern="0" dirty="0" smtClean="0">
                <a:latin typeface="Arial" charset="0"/>
              </a:rPr>
              <a:t>Use of socio-economic indices</a:t>
            </a:r>
            <a:endParaRPr lang="en-US" sz="2400" kern="0" dirty="0"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0" y="12192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To determine the level of human development of the community and the sustainability of this fishery activity</a:t>
            </a:r>
            <a:endParaRPr lang="es-MX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58934" y="2511819"/>
            <a:ext cx="1640027" cy="55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CAF278"/>
              </a:buClr>
              <a:buSzPct val="130000"/>
              <a:defRPr/>
            </a:pPr>
            <a:r>
              <a:rPr lang="es-ES" sz="2400" b="1" kern="0" dirty="0" smtClean="0">
                <a:solidFill>
                  <a:srgbClr val="33CCFF"/>
                </a:solidFill>
                <a:latin typeface="Arial" charset="0"/>
              </a:rPr>
              <a:t>INDICES</a:t>
            </a:r>
            <a:endParaRPr lang="fr-FR" sz="2400" b="1" kern="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26061" y="4545509"/>
            <a:ext cx="59763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200" kern="0" dirty="0" smtClean="0">
                <a:solidFill>
                  <a:srgbClr val="33CCFF"/>
                </a:solidFill>
                <a:latin typeface="Arial" charset="0"/>
              </a:rPr>
              <a:t>Access to Health System (AHSI)</a:t>
            </a:r>
            <a:endParaRPr lang="en-US" sz="2200" kern="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26061" y="3235128"/>
            <a:ext cx="417198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200" kern="0" dirty="0" smtClean="0">
                <a:solidFill>
                  <a:srgbClr val="33CCFF"/>
                </a:solidFill>
                <a:latin typeface="Arial" charset="0"/>
              </a:rPr>
              <a:t>Scholar (SI)</a:t>
            </a:r>
            <a:endParaRPr lang="en-US" sz="2200" kern="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826061" y="3897437"/>
            <a:ext cx="3312046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200" kern="0" dirty="0" smtClean="0">
                <a:solidFill>
                  <a:srgbClr val="33CCFF"/>
                </a:solidFill>
                <a:latin typeface="Arial" charset="0"/>
              </a:rPr>
              <a:t>Environmental (</a:t>
            </a:r>
            <a:r>
              <a:rPr lang="en-US" sz="2200" kern="0" dirty="0" err="1" smtClean="0">
                <a:solidFill>
                  <a:srgbClr val="33CCFF"/>
                </a:solidFill>
                <a:latin typeface="Arial" charset="0"/>
              </a:rPr>
              <a:t>EnvI</a:t>
            </a:r>
            <a:r>
              <a:rPr lang="en-US" sz="2200" kern="0" dirty="0" smtClean="0">
                <a:solidFill>
                  <a:srgbClr val="33CCFF"/>
                </a:solidFill>
                <a:latin typeface="Arial" charset="0"/>
              </a:rPr>
              <a:t>)</a:t>
            </a:r>
            <a:endParaRPr lang="en-US" sz="2200" kern="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826061" y="2538086"/>
            <a:ext cx="3312046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rgbClr val="CAF278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200" kern="0" dirty="0" smtClean="0">
                <a:solidFill>
                  <a:srgbClr val="33CCFF"/>
                </a:solidFill>
                <a:latin typeface="Arial" charset="0"/>
              </a:rPr>
              <a:t>Economic (EI)</a:t>
            </a:r>
            <a:endParaRPr lang="en-US" sz="2200" kern="0" dirty="0">
              <a:solidFill>
                <a:srgbClr val="33CC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6940081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72780322"/>
              </p:ext>
            </p:extLst>
          </p:nvPr>
        </p:nvGraphicFramePr>
        <p:xfrm>
          <a:off x="245274" y="2412024"/>
          <a:ext cx="7514406" cy="3465248"/>
        </p:xfrm>
        <a:graphic>
          <a:graphicData uri="http://schemas.openxmlformats.org/drawingml/2006/table">
            <a:tbl>
              <a:tblPr/>
              <a:tblGrid>
                <a:gridCol w="3689576"/>
                <a:gridCol w="1285222"/>
                <a:gridCol w="2539608"/>
              </a:tblGrid>
              <a:tr h="2857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noProof="0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Rank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Classification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57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Sustainable Fisheries Development Index (SFDI)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sustainable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957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medium sustainability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93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 sustainable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US" sz="12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8728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 Development Index of Fisheries (HDIF)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957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medium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45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low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51520" y="242009"/>
            <a:ext cx="409263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 fontAlgn="base">
              <a:spcBef>
                <a:spcPct val="20000"/>
              </a:spcBef>
              <a:spcAft>
                <a:spcPct val="0"/>
              </a:spcAft>
              <a:buClr>
                <a:srgbClr val="FF8600"/>
              </a:buClr>
              <a:buSzPct val="13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33CCFF"/>
                </a:solidFill>
                <a:latin typeface="Arial" charset="0"/>
              </a:rPr>
              <a:t>Sustainable Fisheries Development Index </a:t>
            </a:r>
            <a:endParaRPr lang="en-US" sz="2000" dirty="0">
              <a:solidFill>
                <a:srgbClr val="33CCFF"/>
              </a:solidFill>
              <a:latin typeface="Arial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76056" y="242009"/>
            <a:ext cx="3528391" cy="130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7675" indent="-447675" fontAlgn="base">
              <a:spcBef>
                <a:spcPct val="20000"/>
              </a:spcBef>
              <a:spcAft>
                <a:spcPct val="0"/>
              </a:spcAft>
              <a:buClr>
                <a:srgbClr val="FF8600"/>
              </a:buClr>
              <a:buSzPct val="13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33CCFF"/>
                </a:solidFill>
                <a:latin typeface="Arial" charset="0"/>
              </a:rPr>
              <a:t>Human Development Index of Fisheries</a:t>
            </a:r>
            <a:endParaRPr lang="en-US" sz="2000" dirty="0">
              <a:solidFill>
                <a:srgbClr val="33CCFF"/>
              </a:solidFill>
              <a:latin typeface="Arial" charset="0"/>
            </a:endParaRPr>
          </a:p>
        </p:txBody>
      </p:sp>
      <p:pic>
        <p:nvPicPr>
          <p:cNvPr id="17" name="Picture 1" descr="F:\DOCTORAT\TESIS DOCTORAL\MY RESULTS\SOCIO-ECONOMIA COOP Y COMUNIDADES PESQUERAS\FODA\images FODA\photo-1-planet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157192"/>
            <a:ext cx="1830043" cy="1215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53908" y="1150687"/>
            <a:ext cx="4026677" cy="956440"/>
          </a:xfrm>
          <a:prstGeom prst="rect">
            <a:avLst/>
          </a:prstGeom>
          <a:ln>
            <a:noFill/>
          </a:ln>
          <a:effectLst>
            <a:outerShdw blurRad="190500" dist="190500" dir="2400000" algn="tl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lèche vers le haut 21"/>
          <p:cNvSpPr/>
          <p:nvPr/>
        </p:nvSpPr>
        <p:spPr>
          <a:xfrm>
            <a:off x="4492613" y="3350931"/>
            <a:ext cx="190054" cy="505966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MX" sz="1100"/>
          </a:p>
        </p:txBody>
      </p:sp>
      <p:sp>
        <p:nvSpPr>
          <p:cNvPr id="24" name="Flèche vers le haut 23"/>
          <p:cNvSpPr/>
          <p:nvPr/>
        </p:nvSpPr>
        <p:spPr>
          <a:xfrm>
            <a:off x="4492613" y="5080640"/>
            <a:ext cx="190054" cy="505966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MX" sz="1100"/>
          </a:p>
        </p:txBody>
      </p:sp>
      <p:grpSp>
        <p:nvGrpSpPr>
          <p:cNvPr id="11" name="Groupe 10"/>
          <p:cNvGrpSpPr/>
          <p:nvPr/>
        </p:nvGrpSpPr>
        <p:grpSpPr>
          <a:xfrm>
            <a:off x="229525" y="1150687"/>
            <a:ext cx="4358115" cy="956440"/>
            <a:chOff x="0" y="0"/>
            <a:chExt cx="4619625" cy="1104900"/>
          </a:xfrm>
          <a:effectLst>
            <a:outerShdw blurRad="190500" dist="190500" dir="2400000" algn="ctr" rotWithShape="0">
              <a:schemeClr val="tx1">
                <a:alpha val="65000"/>
              </a:schemeClr>
            </a:outerShdw>
          </a:effectLst>
        </p:grpSpPr>
        <p:sp>
          <p:nvSpPr>
            <p:cNvPr id="12" name="Rectangle 11"/>
            <p:cNvSpPr/>
            <p:nvPr/>
          </p:nvSpPr>
          <p:spPr>
            <a:xfrm>
              <a:off x="0" y="0"/>
              <a:ext cx="4619625" cy="11049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1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41821" y="152340"/>
              <a:ext cx="4554004" cy="800220"/>
              <a:chOff x="41821" y="152340"/>
              <a:chExt cx="4554004" cy="800220"/>
            </a:xfrm>
          </p:grpSpPr>
          <p:sp>
            <p:nvSpPr>
              <p:cNvPr id="16" name="ZoneTexte 17"/>
              <p:cNvSpPr txBox="1"/>
              <p:nvPr/>
            </p:nvSpPr>
            <p:spPr>
              <a:xfrm>
                <a:off x="41821" y="315367"/>
                <a:ext cx="4554004" cy="405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SFDI =          (EI)  +          (SI)  +          (EnvI)</a:t>
                </a:r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>
                <a:off x="1035527" y="552450"/>
                <a:ext cx="288032" cy="0"/>
              </a:xfrm>
              <a:prstGeom prst="line">
                <a:avLst/>
              </a:prstGeom>
              <a:noFill/>
              <a:ln w="222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9" name="Connecteur droit 18"/>
              <p:cNvCxnSpPr/>
              <p:nvPr/>
            </p:nvCxnSpPr>
            <p:spPr>
              <a:xfrm>
                <a:off x="2147553" y="561293"/>
                <a:ext cx="288032" cy="0"/>
              </a:xfrm>
              <a:prstGeom prst="line">
                <a:avLst/>
              </a:prstGeom>
              <a:noFill/>
              <a:ln w="222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0" name="Connecteur droit 19"/>
              <p:cNvCxnSpPr/>
              <p:nvPr/>
            </p:nvCxnSpPr>
            <p:spPr>
              <a:xfrm>
                <a:off x="3338878" y="552450"/>
                <a:ext cx="288032" cy="0"/>
              </a:xfrm>
              <a:prstGeom prst="line">
                <a:avLst/>
              </a:prstGeom>
              <a:noFill/>
              <a:ln w="222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1" name="ZoneTexte 21"/>
              <p:cNvSpPr txBox="1"/>
              <p:nvPr/>
            </p:nvSpPr>
            <p:spPr>
              <a:xfrm>
                <a:off x="1009344" y="152340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1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2148500" y="152340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1</a:t>
                </a:r>
              </a:p>
            </p:txBody>
          </p:sp>
          <p:sp>
            <p:nvSpPr>
              <p:cNvPr id="25" name="ZoneTexte 23"/>
              <p:cNvSpPr txBox="1"/>
              <p:nvPr/>
            </p:nvSpPr>
            <p:spPr>
              <a:xfrm>
                <a:off x="3319044" y="161183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1</a:t>
                </a:r>
              </a:p>
            </p:txBody>
          </p:sp>
          <p:sp>
            <p:nvSpPr>
              <p:cNvPr id="26" name="ZoneTexte 24"/>
              <p:cNvSpPr txBox="1"/>
              <p:nvPr/>
            </p:nvSpPr>
            <p:spPr>
              <a:xfrm>
                <a:off x="1025419" y="552450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3</a:t>
                </a:r>
              </a:p>
            </p:txBody>
          </p:sp>
          <p:sp>
            <p:nvSpPr>
              <p:cNvPr id="27" name="ZoneTexte 25"/>
              <p:cNvSpPr txBox="1"/>
              <p:nvPr/>
            </p:nvSpPr>
            <p:spPr>
              <a:xfrm>
                <a:off x="2147108" y="552450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3</a:t>
                </a:r>
              </a:p>
            </p:txBody>
          </p:sp>
          <p:sp>
            <p:nvSpPr>
              <p:cNvPr id="28" name="ZoneTexte 26"/>
              <p:cNvSpPr txBox="1"/>
              <p:nvPr/>
            </p:nvSpPr>
            <p:spPr>
              <a:xfrm>
                <a:off x="3319044" y="552450"/>
                <a:ext cx="288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69023728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18962630"/>
              </p:ext>
            </p:extLst>
          </p:nvPr>
        </p:nvGraphicFramePr>
        <p:xfrm>
          <a:off x="0" y="6093296"/>
          <a:ext cx="9144000" cy="729532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6612327" cy="817563"/>
          </a:xfrm>
          <a:prstGeom prst="rect">
            <a:avLst/>
          </a:prstGeo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defRPr/>
            </a:pPr>
            <a:r>
              <a:rPr lang="en-US" sz="3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Narrow" pitchFamily="34" charset="0"/>
              </a:rPr>
              <a:t>Socio-economic indices</a:t>
            </a:r>
            <a:endParaRPr lang="en-US" sz="3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Narrow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03691224"/>
              </p:ext>
            </p:extLst>
          </p:nvPr>
        </p:nvGraphicFramePr>
        <p:xfrm>
          <a:off x="5580347" y="2708920"/>
          <a:ext cx="2442030" cy="504056"/>
        </p:xfrm>
        <a:graphic>
          <a:graphicData uri="http://schemas.openxmlformats.org/drawingml/2006/table">
            <a:tbl>
              <a:tblPr/>
              <a:tblGrid>
                <a:gridCol w="2442030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Medium development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95912560"/>
              </p:ext>
            </p:extLst>
          </p:nvPr>
        </p:nvGraphicFramePr>
        <p:xfrm>
          <a:off x="720470" y="2708920"/>
          <a:ext cx="2570902" cy="504056"/>
        </p:xfrm>
        <a:graphic>
          <a:graphicData uri="http://schemas.openxmlformats.org/drawingml/2006/table">
            <a:tbl>
              <a:tblPr/>
              <a:tblGrid>
                <a:gridCol w="2570902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Not sustainable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352831" y="5465378"/>
            <a:ext cx="5211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Fishing quotas not used at the maximum granted.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2831" y="4368077"/>
            <a:ext cx="4302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Salary of MG very low (&lt;50 US$/month)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52831" y="4941168"/>
            <a:ext cx="5821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Fishermen left school very early (average 15 years old )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èche à angle droit 9"/>
          <p:cNvSpPr/>
          <p:nvPr/>
        </p:nvSpPr>
        <p:spPr>
          <a:xfrm rot="5400000">
            <a:off x="1219593" y="3397031"/>
            <a:ext cx="504056" cy="567994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ZoneTexte 13"/>
          <p:cNvSpPr txBox="1"/>
          <p:nvPr/>
        </p:nvSpPr>
        <p:spPr>
          <a:xfrm>
            <a:off x="2405912" y="3563724"/>
            <a:ext cx="1950063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Economically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35936" y="5511544"/>
            <a:ext cx="8638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AHSI high because creation Mexican health system for everyone included poorest people in 2003.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7" name="Flèche à angle droit 4096"/>
          <p:cNvSpPr/>
          <p:nvPr/>
        </p:nvSpPr>
        <p:spPr>
          <a:xfrm rot="5400000" flipV="1">
            <a:off x="6415495" y="3721167"/>
            <a:ext cx="1065537" cy="566840"/>
          </a:xfrm>
          <a:prstGeom prst="bentUpArrow">
            <a:avLst/>
          </a:prstGeom>
          <a:solidFill>
            <a:srgbClr val="00B050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4106" name="Groupe 4105"/>
          <p:cNvGrpSpPr/>
          <p:nvPr/>
        </p:nvGrpSpPr>
        <p:grpSpPr>
          <a:xfrm>
            <a:off x="4860032" y="1251511"/>
            <a:ext cx="3816423" cy="945170"/>
            <a:chOff x="4702123" y="1174264"/>
            <a:chExt cx="3968344" cy="945170"/>
          </a:xfrm>
        </p:grpSpPr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123" y="1174264"/>
              <a:ext cx="3968344" cy="9106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5127881" y="1207362"/>
              <a:ext cx="3116827" cy="9120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F8600"/>
                </a:buClr>
                <a:buSzPct val="130000"/>
              </a:pPr>
              <a:r>
                <a:rPr lang="en-US" sz="2000" dirty="0" smtClean="0">
                  <a:latin typeface="Arial" charset="0"/>
                </a:rPr>
                <a:t>Human Development Index of Fisheries</a:t>
              </a:r>
              <a:endParaRPr lang="en-US" sz="2000" dirty="0">
                <a:latin typeface="Arial" charset="0"/>
              </a:endParaRPr>
            </a:p>
          </p:txBody>
        </p:sp>
      </p:grpSp>
      <p:grpSp>
        <p:nvGrpSpPr>
          <p:cNvPr id="4105" name="Groupe 4104"/>
          <p:cNvGrpSpPr/>
          <p:nvPr/>
        </p:nvGrpSpPr>
        <p:grpSpPr>
          <a:xfrm>
            <a:off x="335936" y="1268760"/>
            <a:ext cx="3816423" cy="934687"/>
            <a:chOff x="251520" y="1174265"/>
            <a:chExt cx="3816423" cy="934687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74265"/>
              <a:ext cx="3816423" cy="9106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35936" y="1196880"/>
              <a:ext cx="3732007" cy="9120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F8600"/>
                </a:buClr>
                <a:buSzPct val="130000"/>
              </a:pPr>
              <a:r>
                <a:rPr lang="en-US" sz="2000" dirty="0" smtClean="0">
                  <a:latin typeface="Arial" charset="0"/>
                </a:rPr>
                <a:t>Sustainable Fisheries Development Index</a:t>
              </a:r>
              <a:endParaRPr lang="en-US" sz="2000" dirty="0">
                <a:latin typeface="Arial" charset="0"/>
              </a:endParaRPr>
            </a:p>
          </p:txBody>
        </p:sp>
      </p:grpSp>
      <p:graphicFrame>
        <p:nvGraphicFramePr>
          <p:cNvPr id="19" name="Tableau 7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03691224"/>
              </p:ext>
            </p:extLst>
          </p:nvPr>
        </p:nvGraphicFramePr>
        <p:xfrm>
          <a:off x="685800" y="2743200"/>
          <a:ext cx="2442030" cy="504056"/>
        </p:xfrm>
        <a:graphic>
          <a:graphicData uri="http://schemas.openxmlformats.org/drawingml/2006/table">
            <a:tbl>
              <a:tblPr/>
              <a:tblGrid>
                <a:gridCol w="2442030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Medium</a:t>
                      </a:r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sustainability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" name="ZoneTexte 13"/>
          <p:cNvSpPr txBox="1"/>
          <p:nvPr/>
        </p:nvSpPr>
        <p:spPr>
          <a:xfrm>
            <a:off x="2362200" y="3581400"/>
            <a:ext cx="1950063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Environmental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05635214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4" grpId="0" animBg="1"/>
      <p:bldP spid="14" grpId="1" animBg="1"/>
      <p:bldP spid="36" grpId="1"/>
      <p:bldP spid="4097" grpId="0" animBg="1"/>
      <p:bldP spid="20" grpId="1" animBg="1"/>
      <p:bldP spid="2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27755100"/>
              </p:ext>
            </p:extLst>
          </p:nvPr>
        </p:nvGraphicFramePr>
        <p:xfrm>
          <a:off x="251520" y="188640"/>
          <a:ext cx="8712968" cy="5760640"/>
        </p:xfrm>
        <a:graphic>
          <a:graphicData uri="http://schemas.openxmlformats.org/drawingml/2006/table">
            <a:tbl>
              <a:tblPr/>
              <a:tblGrid>
                <a:gridCol w="720080"/>
                <a:gridCol w="1944216"/>
                <a:gridCol w="2088232"/>
                <a:gridCol w="1973734"/>
                <a:gridCol w="1986706"/>
              </a:tblGrid>
              <a:tr h="508662"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internal factors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Examine the strengths that can dominate the weaknesses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7004"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List of Strengths                        (S1, S2, S3)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list of Weaknesses                        (W1, W2, W3)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464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external factors</a:t>
                      </a:r>
                    </a:p>
                  </a:txBody>
                  <a:tcPr marL="6724" marR="6724" marT="67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List of  Opportunities (O1, O2, O3)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 (Maxi-Maxi)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 (Mini-Maxi)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00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maximize both the S and O.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minimize the W and maximize the O.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37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List of Threats 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T1, T2, T3)</a:t>
                      </a:r>
                    </a:p>
                  </a:txBody>
                  <a:tcPr marL="6724" marR="6724" marT="67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 (Maxi-Mini)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WT (Mini-Mini)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567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maximize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 S and minimize the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minimize both the W and T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7232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Examine the opportunities that help minimize threats</a:t>
                      </a:r>
                    </a:p>
                  </a:txBody>
                  <a:tcPr marL="6724" marR="6724" marT="67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83568" y="397134"/>
            <a:ext cx="1800200" cy="104028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20000"/>
              </a:spcBef>
              <a:buClr>
                <a:srgbClr val="FF8600"/>
              </a:buClr>
              <a:buSzPct val="130000"/>
              <a:defRPr/>
            </a:pPr>
            <a:r>
              <a:rPr lang="es-MX" sz="2800" b="1" kern="0" dirty="0" smtClean="0">
                <a:ln w="11430"/>
                <a:gradFill>
                  <a:gsLst>
                    <a:gs pos="0">
                      <a:srgbClr val="D2610C">
                        <a:tint val="70000"/>
                        <a:satMod val="245000"/>
                      </a:srgbClr>
                    </a:gs>
                    <a:gs pos="75000">
                      <a:srgbClr val="D2610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2610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SWOT</a:t>
            </a:r>
          </a:p>
          <a:p>
            <a:pPr>
              <a:spcBef>
                <a:spcPct val="20000"/>
              </a:spcBef>
              <a:buClr>
                <a:srgbClr val="FF8600"/>
              </a:buClr>
              <a:buSzPct val="130000"/>
              <a:defRPr/>
            </a:pPr>
            <a:r>
              <a:rPr lang="es-ES" sz="2800" b="1" kern="0" dirty="0" smtClean="0">
                <a:ln w="11430"/>
                <a:gradFill>
                  <a:gsLst>
                    <a:gs pos="0">
                      <a:srgbClr val="D2610C">
                        <a:tint val="70000"/>
                        <a:satMod val="245000"/>
                      </a:srgbClr>
                    </a:gs>
                    <a:gs pos="75000">
                      <a:srgbClr val="D2610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2610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MATRIX</a:t>
            </a:r>
            <a:endParaRPr lang="fr-FR" sz="2800" b="1" kern="0" dirty="0">
              <a:ln w="11430"/>
              <a:gradFill>
                <a:gsLst>
                  <a:gs pos="0">
                    <a:srgbClr val="D2610C">
                      <a:tint val="70000"/>
                      <a:satMod val="245000"/>
                    </a:srgbClr>
                  </a:gs>
                  <a:gs pos="75000">
                    <a:srgbClr val="D2610C">
                      <a:tint val="90000"/>
                      <a:shade val="60000"/>
                      <a:satMod val="240000"/>
                    </a:srgbClr>
                  </a:gs>
                  <a:gs pos="100000">
                    <a:srgbClr val="D2610C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2" name="Picture 248" descr="D:\DOCTORAT\LOGOTIPOS\logos\gobio puntos azules parade3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769022" y="3068960"/>
            <a:ext cx="2374978" cy="4077717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91182128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97327454"/>
              </p:ext>
            </p:extLst>
          </p:nvPr>
        </p:nvGraphicFramePr>
        <p:xfrm>
          <a:off x="694878" y="1196752"/>
          <a:ext cx="7704856" cy="4418618"/>
        </p:xfrm>
        <a:graphic>
          <a:graphicData uri="http://schemas.openxmlformats.org/drawingml/2006/table">
            <a:tbl>
              <a:tblPr/>
              <a:tblGrid>
                <a:gridCol w="4026604"/>
                <a:gridCol w="3678252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 (Maxi-Maxi)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 (Mini-Maxi)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maximize both the S and O. 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minimize the W and maximize the O.                   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</a:tr>
              <a:tr h="33710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1. Xxxxxxxxx (S1, S2, O2, O4…)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 Xxxxxxxxx (SW1, W3, O2, O1…)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</a:tr>
              <a:tr h="33710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Xxxxxxxx (S3, S4, O1, O4…)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Xxxxxxxx (W3, W4, O1, O4…)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</a:tr>
              <a:tr h="27856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70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 (Maxi-Mini)</a:t>
                      </a:r>
                    </a:p>
                  </a:txBody>
                  <a:tcPr marL="8792" marR="8792" marT="87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WT (Mini-Mini)</a:t>
                      </a:r>
                    </a:p>
                  </a:txBody>
                  <a:tcPr marL="8792" marR="8792" marT="87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9914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maximize the S and minimize the 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 to minimize both the W and 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3371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1. </a:t>
                      </a:r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Xxxxxxxxx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(S1, S2, T2, T4…)  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1. Xxxxxxxxx (W1, W3, T2, T4…) 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3371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2. </a:t>
                      </a:r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Xxxxxxxx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(S3, S4, T1, T4…)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Xxxxxxxx (W3, W4, T1, T4…)</a:t>
                      </a:r>
                    </a:p>
                  </a:txBody>
                  <a:tcPr marL="8792" marR="8792" marT="87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Diagramme 13"/>
          <p:cNvGraphicFramePr/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4174478"/>
              </p:ext>
            </p:extLst>
          </p:nvPr>
        </p:nvGraphicFramePr>
        <p:xfrm>
          <a:off x="0" y="6093296"/>
          <a:ext cx="9144000" cy="729532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56809" y="231566"/>
            <a:ext cx="420548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20000"/>
              </a:spcBef>
              <a:buClr>
                <a:srgbClr val="FF8600"/>
              </a:buClr>
              <a:buSzPct val="130000"/>
              <a:defRPr/>
            </a:pPr>
            <a:r>
              <a:rPr lang="en-US" sz="2800" b="1" kern="0" smtClean="0">
                <a:ln w="11430"/>
                <a:gradFill>
                  <a:gsLst>
                    <a:gs pos="0">
                      <a:srgbClr val="D2610C">
                        <a:tint val="70000"/>
                        <a:satMod val="245000"/>
                      </a:srgbClr>
                    </a:gs>
                    <a:gs pos="75000">
                      <a:srgbClr val="D2610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2610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SWOT Strategies</a:t>
            </a:r>
            <a:endParaRPr lang="en-US" sz="2800" b="1" kern="0">
              <a:ln w="11430"/>
              <a:gradFill>
                <a:gsLst>
                  <a:gs pos="0">
                    <a:srgbClr val="D2610C">
                      <a:tint val="70000"/>
                      <a:satMod val="245000"/>
                    </a:srgbClr>
                  </a:gs>
                  <a:gs pos="75000">
                    <a:srgbClr val="D2610C">
                      <a:tint val="90000"/>
                      <a:shade val="60000"/>
                      <a:satMod val="240000"/>
                    </a:srgbClr>
                  </a:gs>
                  <a:gs pos="100000">
                    <a:srgbClr val="D2610C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9991" y="2492896"/>
            <a:ext cx="830994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s-MX" sz="2800" dirty="0">
                <a:solidFill>
                  <a:srgbClr val="000000"/>
                </a:solidFill>
              </a:rPr>
              <a:t>ᴥ </a:t>
            </a:r>
            <a:r>
              <a:rPr lang="en-US" sz="2800" dirty="0">
                <a:solidFill>
                  <a:srgbClr val="000000"/>
                </a:solidFill>
              </a:rPr>
              <a:t>Youth and fishermen </a:t>
            </a:r>
            <a:r>
              <a:rPr lang="en-US" sz="2800" dirty="0" smtClean="0">
                <a:solidFill>
                  <a:srgbClr val="000000"/>
                </a:solidFill>
              </a:rPr>
              <a:t>employment - </a:t>
            </a:r>
            <a:r>
              <a:rPr lang="en-US" sz="2800" dirty="0">
                <a:solidFill>
                  <a:srgbClr val="000000"/>
                </a:solidFill>
              </a:rPr>
              <a:t>job opportunity, </a:t>
            </a:r>
            <a:r>
              <a:rPr lang="en-US" sz="2800" dirty="0" smtClean="0">
                <a:solidFill>
                  <a:srgbClr val="000000"/>
                </a:solidFill>
              </a:rPr>
              <a:t>equitability, decrease of </a:t>
            </a:r>
            <a:r>
              <a:rPr lang="en-US" sz="2800" dirty="0">
                <a:solidFill>
                  <a:srgbClr val="000000"/>
                </a:solidFill>
              </a:rPr>
              <a:t>illegal fishing.</a:t>
            </a:r>
            <a:endParaRPr lang="es-MX" sz="2800" dirty="0">
              <a:solidFill>
                <a:srgbClr val="0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62458" y="2537151"/>
            <a:ext cx="8309940" cy="95410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fontAlgn="b">
              <a:spcBef>
                <a:spcPct val="0"/>
              </a:spcBef>
              <a:spcAft>
                <a:spcPct val="0"/>
              </a:spcAft>
            </a:pPr>
            <a:r>
              <a:rPr lang="es-MX" sz="2800" dirty="0">
                <a:solidFill>
                  <a:srgbClr val="000000"/>
                </a:solidFill>
              </a:rPr>
              <a:t>ᴥ  </a:t>
            </a:r>
            <a:r>
              <a:rPr lang="en-US" sz="2800" dirty="0">
                <a:solidFill>
                  <a:srgbClr val="000000"/>
                </a:solidFill>
              </a:rPr>
              <a:t>Low profits and capital </a:t>
            </a:r>
            <a:r>
              <a:rPr lang="en-US" sz="2800" dirty="0" smtClean="0">
                <a:solidFill>
                  <a:srgbClr val="000000"/>
                </a:solidFill>
              </a:rPr>
              <a:t>- </a:t>
            </a:r>
            <a:r>
              <a:rPr lang="en-US" sz="2800" dirty="0">
                <a:solidFill>
                  <a:srgbClr val="000000"/>
                </a:solidFill>
              </a:rPr>
              <a:t>increase and diversify direct purchasers.</a:t>
            </a:r>
            <a:endParaRPr lang="es-MX" sz="2800" dirty="0">
              <a:solidFill>
                <a:srgbClr val="0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87880" y="5093674"/>
            <a:ext cx="8360462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fontAlgn="b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ᴥ Support </a:t>
            </a:r>
            <a:r>
              <a:rPr lang="en-US" sz="2800" dirty="0">
                <a:solidFill>
                  <a:srgbClr val="000000"/>
                </a:solidFill>
              </a:rPr>
              <a:t>and intervention </a:t>
            </a:r>
            <a:r>
              <a:rPr lang="en-US" sz="2800" dirty="0" smtClean="0">
                <a:solidFill>
                  <a:srgbClr val="000000"/>
                </a:solidFill>
              </a:rPr>
              <a:t>strategic </a:t>
            </a:r>
            <a:r>
              <a:rPr lang="en-US" sz="2800" dirty="0">
                <a:solidFill>
                  <a:srgbClr val="000000"/>
                </a:solidFill>
              </a:rPr>
              <a:t>alliances - to reduce or mitigate corruption, unfair competition, illegal market and lack of government oversight</a:t>
            </a:r>
            <a:r>
              <a:rPr lang="es-MX" sz="2800" dirty="0" smtClean="0">
                <a:solidFill>
                  <a:srgbClr val="000000"/>
                </a:solidFill>
              </a:rPr>
              <a:t>.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endParaRPr lang="es-MX" sz="2800" dirty="0">
              <a:solidFill>
                <a:srgbClr val="0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29990" y="4231899"/>
            <a:ext cx="8204231" cy="2246770"/>
          </a:xfrm>
          <a:prstGeom prst="rect">
            <a:avLst/>
          </a:prstGeom>
          <a:solidFill>
            <a:srgbClr val="DCE0FC"/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s-MX" sz="2800" dirty="0">
                <a:solidFill>
                  <a:srgbClr val="000000"/>
                </a:solidFill>
              </a:rPr>
              <a:t> ᴥ </a:t>
            </a:r>
            <a:r>
              <a:rPr lang="en-US" sz="2800" dirty="0">
                <a:solidFill>
                  <a:srgbClr val="000000"/>
                </a:solidFill>
              </a:rPr>
              <a:t>Strengthen their ecological knowledge and </a:t>
            </a:r>
            <a:r>
              <a:rPr lang="en-US" sz="2800" dirty="0" smtClean="0">
                <a:solidFill>
                  <a:srgbClr val="000000"/>
                </a:solidFill>
              </a:rPr>
              <a:t>good practices </a:t>
            </a:r>
            <a:r>
              <a:rPr lang="en-US" sz="2800" dirty="0">
                <a:solidFill>
                  <a:srgbClr val="000000"/>
                </a:solidFill>
              </a:rPr>
              <a:t>of resource </a:t>
            </a:r>
            <a:r>
              <a:rPr lang="en-US" sz="2800" dirty="0" smtClean="0">
                <a:solidFill>
                  <a:srgbClr val="000000"/>
                </a:solidFill>
              </a:rPr>
              <a:t>exploitation </a:t>
            </a:r>
            <a:r>
              <a:rPr lang="en-US" sz="2800" dirty="0">
                <a:solidFill>
                  <a:srgbClr val="000000"/>
                </a:solidFill>
              </a:rPr>
              <a:t>- share </a:t>
            </a:r>
            <a:r>
              <a:rPr lang="en-US" sz="2800" dirty="0" smtClean="0">
                <a:solidFill>
                  <a:srgbClr val="000000"/>
                </a:solidFill>
              </a:rPr>
              <a:t>this with other residents to </a:t>
            </a:r>
            <a:r>
              <a:rPr lang="en-US" sz="2800" dirty="0">
                <a:solidFill>
                  <a:srgbClr val="000000"/>
                </a:solidFill>
              </a:rPr>
              <a:t>raise </a:t>
            </a:r>
            <a:r>
              <a:rPr lang="en-US" sz="2800" dirty="0" smtClean="0">
                <a:solidFill>
                  <a:srgbClr val="000000"/>
                </a:solidFill>
              </a:rPr>
              <a:t>community awareness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smtClean="0">
                <a:solidFill>
                  <a:srgbClr val="000000"/>
                </a:solidFill>
              </a:rPr>
              <a:t>changes in </a:t>
            </a:r>
            <a:r>
              <a:rPr lang="en-US" sz="2800" dirty="0">
                <a:solidFill>
                  <a:srgbClr val="000000"/>
                </a:solidFill>
              </a:rPr>
              <a:t>perceptions and attitudes towards nature and contribute to environmental protection.</a:t>
            </a:r>
            <a:endParaRPr lang="es-MX" sz="2800" dirty="0">
              <a:solidFill>
                <a:srgbClr val="000000"/>
              </a:solidFill>
            </a:endParaRPr>
          </a:p>
        </p:txBody>
      </p:sp>
      <p:pic>
        <p:nvPicPr>
          <p:cNvPr id="7" name="Picture 2" descr="D:\DOCTORAT\LOGOTIPOS\logos\seahorse roug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682831" flipH="1">
            <a:off x="7169700" y="116633"/>
            <a:ext cx="1935731" cy="1276306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02980652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>
        <p14:prism isContent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DOCTORAT\FOTOS\marine fishes\seahors2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8415" y="2322162"/>
            <a:ext cx="5610200" cy="451621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DOCTORAT\LOGOTIPOS\logos\labo sistemas arrecifales- UABC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452397" y="4911148"/>
            <a:ext cx="1571625" cy="15049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DOCTORAT\LOGOTIPOS\logos\becas conacyt copi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028290" y="319571"/>
            <a:ext cx="1340649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201704" y="3818116"/>
            <a:ext cx="1912423" cy="245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1" descr="D:\DOCTORAT\LOGOTIPOS\logos\CONANP%20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692546" y="319571"/>
            <a:ext cx="1097490" cy="995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" name="Picture 15" descr="D:\DOCTORAT\LOGOTIPOS\logos\Logo%20PNBL%200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7231"/>
            <a:ext cx="1199570" cy="1080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560195" y="277231"/>
            <a:ext cx="1104123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D:\DOCTORAT\LOGOTIPOS\logos\departamento biol marina- uabcs.bm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712422" y="2082665"/>
            <a:ext cx="1772829" cy="926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54530318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400" advClick="0">
        <p14:ripple/>
      </p:transition>
    </mc:Choice>
    <mc:Fallback>
      <mp:transition xmlns:mp="http://schemas.microsoft.com/office/mac/powerpoint/2008/main"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orizo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Horizo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Horizo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816</Words>
  <Application>Microsoft Office PowerPoint</Application>
  <PresentationFormat>On-screen Show (4:3)</PresentationFormat>
  <Paragraphs>198</Paragraphs>
  <Slides>11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1_Thème Office</vt:lpstr>
      <vt:lpstr>1_Perspective</vt:lpstr>
      <vt:lpstr>Thème Office</vt:lpstr>
      <vt:lpstr>Horizon</vt:lpstr>
      <vt:lpstr>2_Horizon</vt:lpstr>
      <vt:lpstr>3_Horizon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Indilily</dc:creator>
  <cp:lastModifiedBy>Mariana Walther</cp:lastModifiedBy>
  <cp:revision>93</cp:revision>
  <dcterms:created xsi:type="dcterms:W3CDTF">2012-07-08T01:33:19Z</dcterms:created>
  <dcterms:modified xsi:type="dcterms:W3CDTF">2012-07-08T14:14:54Z</dcterms:modified>
</cp:coreProperties>
</file>